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27"/>
  </p:notesMasterIdLst>
  <p:sldIdLst>
    <p:sldId id="458" r:id="rId3"/>
    <p:sldId id="459" r:id="rId4"/>
    <p:sldId id="435" r:id="rId5"/>
    <p:sldId id="455" r:id="rId6"/>
    <p:sldId id="437" r:id="rId7"/>
    <p:sldId id="453" r:id="rId8"/>
    <p:sldId id="438" r:id="rId9"/>
    <p:sldId id="443" r:id="rId10"/>
    <p:sldId id="456" r:id="rId11"/>
    <p:sldId id="439" r:id="rId12"/>
    <p:sldId id="447" r:id="rId13"/>
    <p:sldId id="457" r:id="rId14"/>
    <p:sldId id="454" r:id="rId15"/>
    <p:sldId id="468" r:id="rId16"/>
    <p:sldId id="465" r:id="rId17"/>
    <p:sldId id="464" r:id="rId18"/>
    <p:sldId id="471" r:id="rId19"/>
    <p:sldId id="473" r:id="rId20"/>
    <p:sldId id="474" r:id="rId21"/>
    <p:sldId id="472" r:id="rId22"/>
    <p:sldId id="479" r:id="rId23"/>
    <p:sldId id="478" r:id="rId24"/>
    <p:sldId id="482" r:id="rId25"/>
    <p:sldId id="273" r:id="rId26"/>
  </p:sldIdLst>
  <p:sldSz cx="9144000" cy="5143500" type="screen16x9"/>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353"/>
    <a:srgbClr val="515151"/>
    <a:srgbClr val="D4F4BD"/>
    <a:srgbClr val="556B46"/>
    <a:srgbClr val="364E35"/>
    <a:srgbClr val="425A5B"/>
    <a:srgbClr val="779C9D"/>
    <a:srgbClr val="7CAA7B"/>
    <a:srgbClr val="D3FFB3"/>
    <a:srgbClr val="FF6F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51"/>
    <p:restoredTop sz="96137"/>
  </p:normalViewPr>
  <p:slideViewPr>
    <p:cSldViewPr snapToGrid="0" snapToObjects="1">
      <p:cViewPr varScale="1">
        <p:scale>
          <a:sx n="133" d="100"/>
          <a:sy n="133" d="100"/>
        </p:scale>
        <p:origin x="712"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oannis Panitsas" userId="c56c18aae4e7fd1e" providerId="LiveId" clId="{0DF845DC-B14B-4903-8569-C935A4104298}"/>
    <pc:docChg chg="addSld">
      <pc:chgData name="Ioannis Panitsas" userId="c56c18aae4e7fd1e" providerId="LiveId" clId="{0DF845DC-B14B-4903-8569-C935A4104298}" dt="2023-09-21T22:58:44.671" v="0" actId="680"/>
      <pc:docMkLst>
        <pc:docMk/>
      </pc:docMkLst>
      <pc:sldChg chg="new">
        <pc:chgData name="Ioannis Panitsas" userId="c56c18aae4e7fd1e" providerId="LiveId" clId="{0DF845DC-B14B-4903-8569-C935A4104298}" dt="2023-09-21T22:58:44.671" v="0" actId="680"/>
        <pc:sldMkLst>
          <pc:docMk/>
          <pc:sldMk cId="675607051" sldId="43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C0E42D2D-B9A6-5549-BB6E-2AF35787E19B}" type="datetimeFigureOut">
              <a:rPr lang="en-US" smtClean="0"/>
              <a:t>10/19/24</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15859CCC-A1B4-2544-9AEA-CBC1A62C3266}" type="slidenum">
              <a:rPr lang="en-US" smtClean="0"/>
              <a:t>‹#›</a:t>
            </a:fld>
            <a:endParaRPr lang="en-US"/>
          </a:p>
        </p:txBody>
      </p:sp>
    </p:spTree>
    <p:extLst>
      <p:ext uri="{BB962C8B-B14F-4D97-AF65-F5344CB8AC3E}">
        <p14:creationId xmlns:p14="http://schemas.microsoft.com/office/powerpoint/2010/main" val="38102650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859CCC-A1B4-2544-9AEA-CBC1A62C3266}" type="slidenum">
              <a:rPr lang="en-US" smtClean="0"/>
              <a:t>1</a:t>
            </a:fld>
            <a:endParaRPr lang="en-US"/>
          </a:p>
        </p:txBody>
      </p:sp>
    </p:spTree>
    <p:extLst>
      <p:ext uri="{BB962C8B-B14F-4D97-AF65-F5344CB8AC3E}">
        <p14:creationId xmlns:p14="http://schemas.microsoft.com/office/powerpoint/2010/main" val="3302239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859CCC-A1B4-2544-9AEA-CBC1A62C3266}" type="slidenum">
              <a:rPr lang="en-US" smtClean="0"/>
              <a:t>15</a:t>
            </a:fld>
            <a:endParaRPr lang="en-US"/>
          </a:p>
        </p:txBody>
      </p:sp>
    </p:spTree>
    <p:extLst>
      <p:ext uri="{BB962C8B-B14F-4D97-AF65-F5344CB8AC3E}">
        <p14:creationId xmlns:p14="http://schemas.microsoft.com/office/powerpoint/2010/main" val="695182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lora rank was taken as r=32 and </a:t>
            </a:r>
            <a:r>
              <a:rPr lang="en-US" dirty="0" err="1"/>
              <a:t>lora_alpha</a:t>
            </a:r>
            <a:r>
              <a:rPr lang="en-US" dirty="0"/>
              <a:t>=64</a:t>
            </a:r>
          </a:p>
          <a:p>
            <a:pPr marL="171450" indent="-171450">
              <a:buFont typeface="Arial" panose="020B0604020202020204" pitchFamily="34" charset="0"/>
              <a:buChar char="•"/>
            </a:pPr>
            <a:r>
              <a:rPr lang="en-US" dirty="0"/>
              <a:t>The learning rate is taken a bit higher for the smaller model, a common practice given the sensitivity of bigger models to any changes</a:t>
            </a:r>
          </a:p>
        </p:txBody>
      </p:sp>
      <p:sp>
        <p:nvSpPr>
          <p:cNvPr id="4" name="Slide Number Placeholder 3"/>
          <p:cNvSpPr>
            <a:spLocks noGrp="1"/>
          </p:cNvSpPr>
          <p:nvPr>
            <p:ph type="sldNum" sz="quarter" idx="5"/>
          </p:nvPr>
        </p:nvSpPr>
        <p:spPr/>
        <p:txBody>
          <a:bodyPr/>
          <a:lstStyle/>
          <a:p>
            <a:fld id="{15859CCC-A1B4-2544-9AEA-CBC1A62C3266}" type="slidenum">
              <a:rPr lang="en-US" smtClean="0"/>
              <a:t>16</a:t>
            </a:fld>
            <a:endParaRPr lang="en-US"/>
          </a:p>
        </p:txBody>
      </p:sp>
    </p:spTree>
    <p:extLst>
      <p:ext uri="{BB962C8B-B14F-4D97-AF65-F5344CB8AC3E}">
        <p14:creationId xmlns:p14="http://schemas.microsoft.com/office/powerpoint/2010/main" val="1162518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59E1D-50C8-90D5-B6B1-016F1E6E32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4F990E-B25B-D08C-4278-4D0F4F932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120A8-B37B-D8DE-9EE6-BA00BD4EE92A}"/>
              </a:ext>
            </a:extLst>
          </p:cNvPr>
          <p:cNvSpPr>
            <a:spLocks noGrp="1"/>
          </p:cNvSpPr>
          <p:nvPr>
            <p:ph type="body" idx="1"/>
          </p:nvPr>
        </p:nvSpPr>
        <p:spPr/>
        <p:txBody>
          <a:bodyPr/>
          <a:lstStyle/>
          <a:p>
            <a:pPr marL="171450" indent="-171450">
              <a:buFont typeface="Arial" panose="020B0604020202020204" pitchFamily="34" charset="0"/>
              <a:buChar char="•"/>
            </a:pPr>
            <a:r>
              <a:rPr lang="en-US" dirty="0"/>
              <a:t>The lora rank was taken as r=32 and </a:t>
            </a:r>
            <a:r>
              <a:rPr lang="en-US" dirty="0" err="1"/>
              <a:t>lora_alpha</a:t>
            </a:r>
            <a:r>
              <a:rPr lang="en-US" dirty="0"/>
              <a:t>=64</a:t>
            </a:r>
          </a:p>
          <a:p>
            <a:pPr marL="171450" indent="-171450">
              <a:buFont typeface="Arial" panose="020B0604020202020204" pitchFamily="34" charset="0"/>
              <a:buChar char="•"/>
            </a:pPr>
            <a:r>
              <a:rPr lang="en-US" dirty="0"/>
              <a:t>The learning rate is taken a bit higher for the smaller model, a common practice given the sensitivity of bigger models to any changes</a:t>
            </a:r>
          </a:p>
        </p:txBody>
      </p:sp>
      <p:sp>
        <p:nvSpPr>
          <p:cNvPr id="4" name="Slide Number Placeholder 3">
            <a:extLst>
              <a:ext uri="{FF2B5EF4-FFF2-40B4-BE49-F238E27FC236}">
                <a16:creationId xmlns:a16="http://schemas.microsoft.com/office/drawing/2014/main" id="{577A9F80-B9FE-629A-C320-E9DF2189CC1B}"/>
              </a:ext>
            </a:extLst>
          </p:cNvPr>
          <p:cNvSpPr>
            <a:spLocks noGrp="1"/>
          </p:cNvSpPr>
          <p:nvPr>
            <p:ph type="sldNum" sz="quarter" idx="5"/>
          </p:nvPr>
        </p:nvSpPr>
        <p:spPr/>
        <p:txBody>
          <a:bodyPr/>
          <a:lstStyle/>
          <a:p>
            <a:fld id="{15859CCC-A1B4-2544-9AEA-CBC1A62C3266}" type="slidenum">
              <a:rPr lang="en-US" smtClean="0"/>
              <a:t>17</a:t>
            </a:fld>
            <a:endParaRPr lang="en-US"/>
          </a:p>
        </p:txBody>
      </p:sp>
    </p:spTree>
    <p:extLst>
      <p:ext uri="{BB962C8B-B14F-4D97-AF65-F5344CB8AC3E}">
        <p14:creationId xmlns:p14="http://schemas.microsoft.com/office/powerpoint/2010/main" val="280976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0484-02AA-5F1D-2D22-05087FEF56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75E71-FB6F-8F22-0136-C67778C8D8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1BF9E7-E058-3C9B-313C-1816E0FDBDD3}"/>
              </a:ext>
            </a:extLst>
          </p:cNvPr>
          <p:cNvSpPr>
            <a:spLocks noGrp="1"/>
          </p:cNvSpPr>
          <p:nvPr>
            <p:ph type="body" idx="1"/>
          </p:nvPr>
        </p:nvSpPr>
        <p:spPr/>
        <p:txBody>
          <a:bodyPr/>
          <a:lstStyle/>
          <a:p>
            <a:pPr marL="171450" indent="-171450">
              <a:buFont typeface="Arial" panose="020B0604020202020204" pitchFamily="34" charset="0"/>
              <a:buChar char="•"/>
            </a:pPr>
            <a:r>
              <a:rPr lang="en-US" dirty="0"/>
              <a:t>The lora rank was taken as r=32 and </a:t>
            </a:r>
            <a:r>
              <a:rPr lang="en-US" dirty="0" err="1"/>
              <a:t>lora_alpha</a:t>
            </a:r>
            <a:r>
              <a:rPr lang="en-US" dirty="0"/>
              <a:t>=64</a:t>
            </a:r>
          </a:p>
          <a:p>
            <a:pPr marL="171450" indent="-171450">
              <a:buFont typeface="Arial" panose="020B0604020202020204" pitchFamily="34" charset="0"/>
              <a:buChar char="•"/>
            </a:pPr>
            <a:r>
              <a:rPr lang="en-US" dirty="0"/>
              <a:t>The learning rate is taken a bit higher for the smaller model, a common practice given the sensitivity of bigger models to any changes</a:t>
            </a:r>
          </a:p>
        </p:txBody>
      </p:sp>
      <p:sp>
        <p:nvSpPr>
          <p:cNvPr id="4" name="Slide Number Placeholder 3">
            <a:extLst>
              <a:ext uri="{FF2B5EF4-FFF2-40B4-BE49-F238E27FC236}">
                <a16:creationId xmlns:a16="http://schemas.microsoft.com/office/drawing/2014/main" id="{D08DB39A-8DC7-B661-C3EF-86E914FE667F}"/>
              </a:ext>
            </a:extLst>
          </p:cNvPr>
          <p:cNvSpPr>
            <a:spLocks noGrp="1"/>
          </p:cNvSpPr>
          <p:nvPr>
            <p:ph type="sldNum" sz="quarter" idx="5"/>
          </p:nvPr>
        </p:nvSpPr>
        <p:spPr/>
        <p:txBody>
          <a:bodyPr/>
          <a:lstStyle/>
          <a:p>
            <a:fld id="{15859CCC-A1B4-2544-9AEA-CBC1A62C3266}" type="slidenum">
              <a:rPr lang="en-US" smtClean="0"/>
              <a:t>19</a:t>
            </a:fld>
            <a:endParaRPr lang="en-US"/>
          </a:p>
        </p:txBody>
      </p:sp>
    </p:spTree>
    <p:extLst>
      <p:ext uri="{BB962C8B-B14F-4D97-AF65-F5344CB8AC3E}">
        <p14:creationId xmlns:p14="http://schemas.microsoft.com/office/powerpoint/2010/main" val="2593975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6E20D-13EF-42FE-70A5-058CAD3B8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F23DD5-299F-014B-84EC-36B20A7EB1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D7CB0-9D84-7BA2-6975-0BCCC48E9617}"/>
              </a:ext>
            </a:extLst>
          </p:cNvPr>
          <p:cNvSpPr>
            <a:spLocks noGrp="1"/>
          </p:cNvSpPr>
          <p:nvPr>
            <p:ph type="body" idx="1"/>
          </p:nvPr>
        </p:nvSpPr>
        <p:spPr/>
        <p:txBody>
          <a:bodyPr/>
          <a:lstStyle/>
          <a:p>
            <a:pPr marL="171450" indent="-171450">
              <a:buFont typeface="Arial" panose="020B0604020202020204" pitchFamily="34" charset="0"/>
              <a:buChar char="•"/>
            </a:pPr>
            <a:r>
              <a:rPr lang="en-US" dirty="0"/>
              <a:t>Most of the responses, the trained model goes really into technical details and so on compared to the original model. It is more confident, daring, and more willing to generate details compared to the base model</a:t>
            </a:r>
          </a:p>
        </p:txBody>
      </p:sp>
      <p:sp>
        <p:nvSpPr>
          <p:cNvPr id="4" name="Slide Number Placeholder 3">
            <a:extLst>
              <a:ext uri="{FF2B5EF4-FFF2-40B4-BE49-F238E27FC236}">
                <a16:creationId xmlns:a16="http://schemas.microsoft.com/office/drawing/2014/main" id="{702CCD8E-46DC-3343-9A6A-8C1B1DD642E3}"/>
              </a:ext>
            </a:extLst>
          </p:cNvPr>
          <p:cNvSpPr>
            <a:spLocks noGrp="1"/>
          </p:cNvSpPr>
          <p:nvPr>
            <p:ph type="sldNum" sz="quarter" idx="5"/>
          </p:nvPr>
        </p:nvSpPr>
        <p:spPr/>
        <p:txBody>
          <a:bodyPr/>
          <a:lstStyle/>
          <a:p>
            <a:fld id="{15859CCC-A1B4-2544-9AEA-CBC1A62C3266}" type="slidenum">
              <a:rPr lang="en-US" smtClean="0"/>
              <a:t>20</a:t>
            </a:fld>
            <a:endParaRPr lang="en-US"/>
          </a:p>
        </p:txBody>
      </p:sp>
    </p:spTree>
    <p:extLst>
      <p:ext uri="{BB962C8B-B14F-4D97-AF65-F5344CB8AC3E}">
        <p14:creationId xmlns:p14="http://schemas.microsoft.com/office/powerpoint/2010/main" val="4017160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D54EF-5022-772E-7DFA-CC7833C9AE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3C37D-316A-81C4-3347-77D2B79E4B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005324-5889-A74E-7347-477E2ADA5C04}"/>
              </a:ext>
            </a:extLst>
          </p:cNvPr>
          <p:cNvSpPr>
            <a:spLocks noGrp="1"/>
          </p:cNvSpPr>
          <p:nvPr>
            <p:ph type="body" idx="1"/>
          </p:nvPr>
        </p:nvSpPr>
        <p:spPr/>
        <p:txBody>
          <a:bodyPr/>
          <a:lstStyle/>
          <a:p>
            <a:pPr marL="171450" indent="-171450">
              <a:buFont typeface="Arial" panose="020B0604020202020204" pitchFamily="34" charset="0"/>
              <a:buChar char="•"/>
            </a:pPr>
            <a:r>
              <a:rPr lang="en-US" dirty="0"/>
              <a:t>Most of the responses, the trained model goes really into technical details and so on compared to the original model. It is more confident, daring, and more willing to generate details compared to the base model</a:t>
            </a:r>
          </a:p>
        </p:txBody>
      </p:sp>
      <p:sp>
        <p:nvSpPr>
          <p:cNvPr id="4" name="Slide Number Placeholder 3">
            <a:extLst>
              <a:ext uri="{FF2B5EF4-FFF2-40B4-BE49-F238E27FC236}">
                <a16:creationId xmlns:a16="http://schemas.microsoft.com/office/drawing/2014/main" id="{41CE0CC1-2B6D-192B-7B2F-5735BB2DDC69}"/>
              </a:ext>
            </a:extLst>
          </p:cNvPr>
          <p:cNvSpPr>
            <a:spLocks noGrp="1"/>
          </p:cNvSpPr>
          <p:nvPr>
            <p:ph type="sldNum" sz="quarter" idx="5"/>
          </p:nvPr>
        </p:nvSpPr>
        <p:spPr/>
        <p:txBody>
          <a:bodyPr/>
          <a:lstStyle/>
          <a:p>
            <a:fld id="{15859CCC-A1B4-2544-9AEA-CBC1A62C3266}" type="slidenum">
              <a:rPr lang="en-US" smtClean="0"/>
              <a:t>21</a:t>
            </a:fld>
            <a:endParaRPr lang="en-US"/>
          </a:p>
        </p:txBody>
      </p:sp>
    </p:spTree>
    <p:extLst>
      <p:ext uri="{BB962C8B-B14F-4D97-AF65-F5344CB8AC3E}">
        <p14:creationId xmlns:p14="http://schemas.microsoft.com/office/powerpoint/2010/main" val="1593124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255B9-7607-082E-B7A5-1361D05294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37434A-166B-D3B6-7A7E-82BC26DA7E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8ABF42-2B7D-A545-270E-426A3D43E439}"/>
              </a:ext>
            </a:extLst>
          </p:cNvPr>
          <p:cNvSpPr>
            <a:spLocks noGrp="1"/>
          </p:cNvSpPr>
          <p:nvPr>
            <p:ph type="body" idx="1"/>
          </p:nvPr>
        </p:nvSpPr>
        <p:spPr/>
        <p:txBody>
          <a:bodyPr/>
          <a:lstStyle/>
          <a:p>
            <a:pPr marL="171450" indent="-171450">
              <a:buFont typeface="Arial" panose="020B0604020202020204" pitchFamily="34" charset="0"/>
              <a:buChar char="•"/>
            </a:pPr>
            <a:r>
              <a:rPr lang="en-US" dirty="0"/>
              <a:t>The lora rank was taken as r=32 and </a:t>
            </a:r>
            <a:r>
              <a:rPr lang="en-US" dirty="0" err="1"/>
              <a:t>lora_alpha</a:t>
            </a:r>
            <a:r>
              <a:rPr lang="en-US" dirty="0"/>
              <a:t>=64</a:t>
            </a:r>
          </a:p>
          <a:p>
            <a:pPr marL="171450" indent="-171450">
              <a:buFont typeface="Arial" panose="020B0604020202020204" pitchFamily="34" charset="0"/>
              <a:buChar char="•"/>
            </a:pPr>
            <a:r>
              <a:rPr lang="en-US" dirty="0"/>
              <a:t>The learning rate is taken a bit higher for the smaller model, a common practice given the sensitivity of bigger models to any changes</a:t>
            </a:r>
          </a:p>
        </p:txBody>
      </p:sp>
      <p:sp>
        <p:nvSpPr>
          <p:cNvPr id="4" name="Slide Number Placeholder 3">
            <a:extLst>
              <a:ext uri="{FF2B5EF4-FFF2-40B4-BE49-F238E27FC236}">
                <a16:creationId xmlns:a16="http://schemas.microsoft.com/office/drawing/2014/main" id="{29D26E7A-B603-DAD8-0C1C-739C486D6A3F}"/>
              </a:ext>
            </a:extLst>
          </p:cNvPr>
          <p:cNvSpPr>
            <a:spLocks noGrp="1"/>
          </p:cNvSpPr>
          <p:nvPr>
            <p:ph type="sldNum" sz="quarter" idx="5"/>
          </p:nvPr>
        </p:nvSpPr>
        <p:spPr/>
        <p:txBody>
          <a:bodyPr/>
          <a:lstStyle/>
          <a:p>
            <a:fld id="{15859CCC-A1B4-2544-9AEA-CBC1A62C3266}" type="slidenum">
              <a:rPr lang="en-US" smtClean="0"/>
              <a:t>22</a:t>
            </a:fld>
            <a:endParaRPr lang="en-US"/>
          </a:p>
        </p:txBody>
      </p:sp>
    </p:spTree>
    <p:extLst>
      <p:ext uri="{BB962C8B-B14F-4D97-AF65-F5344CB8AC3E}">
        <p14:creationId xmlns:p14="http://schemas.microsoft.com/office/powerpoint/2010/main" val="504933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5693A-8622-3290-3E65-E39FE0BC9B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5041FD-EFC2-87A7-B2C1-45754AD7AF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D8B64-EA3B-3DBF-139B-FFD686B8007C}"/>
              </a:ext>
            </a:extLst>
          </p:cNvPr>
          <p:cNvSpPr>
            <a:spLocks noGrp="1"/>
          </p:cNvSpPr>
          <p:nvPr>
            <p:ph type="body" idx="1"/>
          </p:nvPr>
        </p:nvSpPr>
        <p:spPr/>
        <p:txBody>
          <a:bodyPr/>
          <a:lstStyle/>
          <a:p>
            <a:pPr marL="171450" indent="-171450">
              <a:buFont typeface="Arial" panose="020B0604020202020204" pitchFamily="34" charset="0"/>
              <a:buChar char="•"/>
            </a:pPr>
            <a:r>
              <a:rPr lang="en-US" dirty="0"/>
              <a:t>The lora rank was taken as r=32 and </a:t>
            </a:r>
            <a:r>
              <a:rPr lang="en-US" dirty="0" err="1"/>
              <a:t>lora_alpha</a:t>
            </a:r>
            <a:r>
              <a:rPr lang="en-US" dirty="0"/>
              <a:t>=64</a:t>
            </a:r>
          </a:p>
          <a:p>
            <a:pPr marL="171450" indent="-171450">
              <a:buFont typeface="Arial" panose="020B0604020202020204" pitchFamily="34" charset="0"/>
              <a:buChar char="•"/>
            </a:pPr>
            <a:r>
              <a:rPr lang="en-US" dirty="0"/>
              <a:t>The learning rate is taken a bit higher for the smaller model, a common practice given the sensitivity of bigger models to any changes</a:t>
            </a:r>
          </a:p>
        </p:txBody>
      </p:sp>
      <p:sp>
        <p:nvSpPr>
          <p:cNvPr id="4" name="Slide Number Placeholder 3">
            <a:extLst>
              <a:ext uri="{FF2B5EF4-FFF2-40B4-BE49-F238E27FC236}">
                <a16:creationId xmlns:a16="http://schemas.microsoft.com/office/drawing/2014/main" id="{643B3086-47F0-C7CC-967B-AA5522CFFD60}"/>
              </a:ext>
            </a:extLst>
          </p:cNvPr>
          <p:cNvSpPr>
            <a:spLocks noGrp="1"/>
          </p:cNvSpPr>
          <p:nvPr>
            <p:ph type="sldNum" sz="quarter" idx="5"/>
          </p:nvPr>
        </p:nvSpPr>
        <p:spPr/>
        <p:txBody>
          <a:bodyPr/>
          <a:lstStyle/>
          <a:p>
            <a:fld id="{15859CCC-A1B4-2544-9AEA-CBC1A62C3266}" type="slidenum">
              <a:rPr lang="en-US" smtClean="0"/>
              <a:t>23</a:t>
            </a:fld>
            <a:endParaRPr lang="en-US"/>
          </a:p>
        </p:txBody>
      </p:sp>
    </p:spTree>
    <p:extLst>
      <p:ext uri="{BB962C8B-B14F-4D97-AF65-F5344CB8AC3E}">
        <p14:creationId xmlns:p14="http://schemas.microsoft.com/office/powerpoint/2010/main" val="1536734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859CCC-A1B4-2544-9AEA-CBC1A62C3266}" type="slidenum">
              <a:rPr lang="en-US" smtClean="0"/>
              <a:t>3</a:t>
            </a:fld>
            <a:endParaRPr lang="en-US"/>
          </a:p>
        </p:txBody>
      </p:sp>
    </p:spTree>
    <p:extLst>
      <p:ext uri="{BB962C8B-B14F-4D97-AF65-F5344CB8AC3E}">
        <p14:creationId xmlns:p14="http://schemas.microsoft.com/office/powerpoint/2010/main" val="2512093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troubleshooting ticket is an example in telecommunications where engineer provide such textual data after intervening to repair a cellular tower for example</a:t>
            </a:r>
          </a:p>
          <a:p>
            <a:pPr marL="171450" indent="-171450">
              <a:buFontTx/>
              <a:buChar char="-"/>
            </a:pPr>
            <a:r>
              <a:rPr lang="en-US" dirty="0"/>
              <a:t>LLMs will be able to help these anomalies resolution by providing </a:t>
            </a:r>
            <a:r>
              <a:rPr lang="en-US" sz="1200" b="0" dirty="0"/>
              <a:t>engineers with an interactive tool that facilitates network faults resolution and root cause analysis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dirty="0"/>
              <a:t>Providing engineers with a chatbot to discuss standards, scholarly material, or product manuals</a:t>
            </a:r>
          </a:p>
          <a:p>
            <a:endParaRPr lang="en-US" dirty="0"/>
          </a:p>
        </p:txBody>
      </p:sp>
      <p:sp>
        <p:nvSpPr>
          <p:cNvPr id="4" name="Slide Number Placeholder 3"/>
          <p:cNvSpPr>
            <a:spLocks noGrp="1"/>
          </p:cNvSpPr>
          <p:nvPr>
            <p:ph type="sldNum" sz="quarter" idx="5"/>
          </p:nvPr>
        </p:nvSpPr>
        <p:spPr/>
        <p:txBody>
          <a:bodyPr/>
          <a:lstStyle/>
          <a:p>
            <a:fld id="{15859CCC-A1B4-2544-9AEA-CBC1A62C3266}" type="slidenum">
              <a:rPr lang="en-US" smtClean="0"/>
              <a:t>4</a:t>
            </a:fld>
            <a:endParaRPr lang="en-US"/>
          </a:p>
        </p:txBody>
      </p:sp>
    </p:spTree>
    <p:extLst>
      <p:ext uri="{BB962C8B-B14F-4D97-AF65-F5344CB8AC3E}">
        <p14:creationId xmlns:p14="http://schemas.microsoft.com/office/powerpoint/2010/main" val="550328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Transferable abilities include: </a:t>
            </a:r>
            <a:r>
              <a:rPr lang="en-US" sz="1200" b="0" dirty="0"/>
              <a:t>language, grammar, coding, etc. </a:t>
            </a:r>
            <a:endParaRPr lang="en-US" dirty="0"/>
          </a:p>
          <a:p>
            <a:r>
              <a:rPr lang="en-US" dirty="0"/>
              <a:t>Good training settings involve:</a:t>
            </a:r>
          </a:p>
          <a:p>
            <a:r>
              <a:rPr lang="en-US" sz="1200" b="0" dirty="0"/>
              <a:t>- Proper learning rate schedules, (re)-warming of the model, and other training parameters that fits most the behavior of the LLM when it comes to telecom data</a:t>
            </a:r>
            <a:endParaRPr lang="en-US" dirty="0"/>
          </a:p>
        </p:txBody>
      </p:sp>
      <p:sp>
        <p:nvSpPr>
          <p:cNvPr id="4" name="Slide Number Placeholder 3"/>
          <p:cNvSpPr>
            <a:spLocks noGrp="1"/>
          </p:cNvSpPr>
          <p:nvPr>
            <p:ph type="sldNum" sz="quarter" idx="5"/>
          </p:nvPr>
        </p:nvSpPr>
        <p:spPr/>
        <p:txBody>
          <a:bodyPr/>
          <a:lstStyle/>
          <a:p>
            <a:fld id="{15859CCC-A1B4-2544-9AEA-CBC1A62C3266}" type="slidenum">
              <a:rPr lang="en-US" smtClean="0"/>
              <a:t>5</a:t>
            </a:fld>
            <a:endParaRPr lang="en-US"/>
          </a:p>
        </p:txBody>
      </p:sp>
    </p:spTree>
    <p:extLst>
      <p:ext uri="{BB962C8B-B14F-4D97-AF65-F5344CB8AC3E}">
        <p14:creationId xmlns:p14="http://schemas.microsoft.com/office/powerpoint/2010/main" val="3527205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Perhaps to motivate why we don’t take processed pdfs datasets such as S2ORC by semantic scholar: </a:t>
            </a:r>
            <a:r>
              <a:rPr lang="en-US" sz="1200" b="0" dirty="0"/>
              <a:t>They lack the equations information critical for telecommunications</a:t>
            </a:r>
          </a:p>
          <a:p>
            <a:pPr marL="171450" indent="-171450">
              <a:buFontTx/>
              <a:buChar char="-"/>
            </a:pPr>
            <a:r>
              <a:rPr lang="en-US" sz="1200" b="0" dirty="0"/>
              <a:t>At the same time, LaTeX sources of </a:t>
            </a:r>
            <a:r>
              <a:rPr lang="en-US" sz="1200" b="0" dirty="0" err="1"/>
              <a:t>arXiv</a:t>
            </a:r>
            <a:r>
              <a:rPr lang="en-US" sz="1200" b="0" dirty="0"/>
              <a:t> are extremely noisy, and for this reason we do a lot of cleaning </a:t>
            </a:r>
          </a:p>
          <a:p>
            <a:pPr marL="171450" indent="-171450">
              <a:buFontTx/>
              <a:buChar char="-"/>
            </a:pPr>
            <a:r>
              <a:rPr lang="en-US" sz="1200" b="0" dirty="0"/>
              <a:t>The LLM-based classification prompt is the following:</a:t>
            </a:r>
          </a:p>
          <a:p>
            <a:pPr marL="171450" indent="-171450">
              <a:buFontTx/>
              <a:buChar char="-"/>
            </a:pPr>
            <a:r>
              <a:rPr lang="en-US" sz="1200" b="0" dirty="0"/>
              <a:t>Given the following scientific paper abstract: {Abstract}, Answer by Yes or No if this paper is related to the telecommunications and networking domains.</a:t>
            </a:r>
          </a:p>
          <a:p>
            <a:pPr marL="171450" indent="-171450">
              <a:buFontTx/>
              <a:buChar char="-"/>
            </a:pPr>
            <a:r>
              <a:rPr lang="en-US" sz="1200" b="0" dirty="0"/>
              <a:t>The cross entropy loss is then used to see how hard for GPT-2 (not trained on </a:t>
            </a:r>
            <a:r>
              <a:rPr lang="en-US" sz="1200" b="0" dirty="0" err="1"/>
              <a:t>arxiv</a:t>
            </a:r>
            <a:r>
              <a:rPr lang="en-US" sz="1200" b="0" dirty="0"/>
              <a:t>) to estimate the tokens in the dataset</a:t>
            </a:r>
          </a:p>
          <a:p>
            <a:endParaRPr lang="en-US" dirty="0"/>
          </a:p>
        </p:txBody>
      </p:sp>
      <p:sp>
        <p:nvSpPr>
          <p:cNvPr id="4" name="Slide Number Placeholder 3"/>
          <p:cNvSpPr>
            <a:spLocks noGrp="1"/>
          </p:cNvSpPr>
          <p:nvPr>
            <p:ph type="sldNum" sz="quarter" idx="5"/>
          </p:nvPr>
        </p:nvSpPr>
        <p:spPr/>
        <p:txBody>
          <a:bodyPr/>
          <a:lstStyle/>
          <a:p>
            <a:fld id="{15859CCC-A1B4-2544-9AEA-CBC1A62C3266}" type="slidenum">
              <a:rPr lang="en-US" smtClean="0"/>
              <a:t>8</a:t>
            </a:fld>
            <a:endParaRPr lang="en-US"/>
          </a:p>
        </p:txBody>
      </p:sp>
    </p:spTree>
    <p:extLst>
      <p:ext uri="{BB962C8B-B14F-4D97-AF65-F5344CB8AC3E}">
        <p14:creationId xmlns:p14="http://schemas.microsoft.com/office/powerpoint/2010/main" val="2197388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do standards transformation to Latex cause equations are very important in standards:</a:t>
            </a:r>
          </a:p>
          <a:p>
            <a:pPr lvl="0"/>
            <a:r>
              <a:rPr lang="en-US" sz="1200" b="0" dirty="0"/>
              <a:t>1) A lot of how standards work are in these equations</a:t>
            </a:r>
          </a:p>
          <a:p>
            <a:pPr lvl="0"/>
            <a:r>
              <a:rPr lang="en-US" sz="1200" b="0" dirty="0"/>
              <a:t>2) It also create a unification with the </a:t>
            </a:r>
            <a:r>
              <a:rPr lang="en-US" sz="1200" b="0" dirty="0" err="1"/>
              <a:t>arXiv</a:t>
            </a:r>
            <a:r>
              <a:rPr lang="en-US" sz="1200" b="0" dirty="0"/>
              <a:t> dataset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 filter websites, we used a combination of:</a:t>
            </a:r>
          </a:p>
          <a:p>
            <a:pPr marL="228600" marR="0" lvl="0" indent="-228600" algn="l" defTabSz="457200" rtl="0" eaLnBrk="1" fontAlgn="auto" latinLnBrk="0" hangingPunct="1">
              <a:lnSpc>
                <a:spcPct val="100000"/>
              </a:lnSpc>
              <a:spcBef>
                <a:spcPts val="0"/>
              </a:spcBef>
              <a:spcAft>
                <a:spcPts val="0"/>
              </a:spcAft>
              <a:buClrTx/>
              <a:buSzTx/>
              <a:buFontTx/>
              <a:buAutoNum type="arabicParenR"/>
              <a:tabLst/>
              <a:defRPr/>
            </a:pPr>
            <a:r>
              <a:rPr lang="en-US" sz="1200" b="0" dirty="0" err="1"/>
              <a:t>url</a:t>
            </a:r>
            <a:r>
              <a:rPr lang="en-US" sz="1200" b="0" dirty="0"/>
              <a:t> matching (to get specific websites of interest),</a:t>
            </a:r>
          </a:p>
          <a:p>
            <a:pPr marL="228600" marR="0" lvl="0" indent="-228600" algn="l" defTabSz="457200" rtl="0" eaLnBrk="1" fontAlgn="auto" latinLnBrk="0" hangingPunct="1">
              <a:lnSpc>
                <a:spcPct val="100000"/>
              </a:lnSpc>
              <a:spcBef>
                <a:spcPts val="0"/>
              </a:spcBef>
              <a:spcAft>
                <a:spcPts val="0"/>
              </a:spcAft>
              <a:buClrTx/>
              <a:buSzTx/>
              <a:buFontTx/>
              <a:buAutoNum type="arabicParenR"/>
              <a:tabLst/>
              <a:defRPr/>
            </a:pPr>
            <a:r>
              <a:rPr lang="en-US" sz="1200" b="0" dirty="0"/>
              <a:t>Keywords regex (if any of our developed 100 keywords related to telecom are matched)</a:t>
            </a:r>
          </a:p>
          <a:p>
            <a:pPr marL="228600" marR="0" lvl="0" indent="-228600" algn="l" defTabSz="457200" rtl="0" eaLnBrk="1" fontAlgn="auto" latinLnBrk="0" hangingPunct="1">
              <a:lnSpc>
                <a:spcPct val="100000"/>
              </a:lnSpc>
              <a:spcBef>
                <a:spcPts val="0"/>
              </a:spcBef>
              <a:spcAft>
                <a:spcPts val="0"/>
              </a:spcAft>
              <a:buClrTx/>
              <a:buSzTx/>
              <a:buFontTx/>
              <a:buAutoNum type="arabicParenR"/>
              <a:tabLst/>
              <a:defRPr/>
            </a:pPr>
            <a:r>
              <a:rPr lang="en-US" sz="1200" b="0" dirty="0"/>
              <a:t>Finally, an LLM-based filtering that make sure </a:t>
            </a:r>
          </a:p>
          <a:p>
            <a:endParaRPr lang="en-US" dirty="0"/>
          </a:p>
        </p:txBody>
      </p:sp>
      <p:sp>
        <p:nvSpPr>
          <p:cNvPr id="4" name="Slide Number Placeholder 3"/>
          <p:cNvSpPr>
            <a:spLocks noGrp="1"/>
          </p:cNvSpPr>
          <p:nvPr>
            <p:ph type="sldNum" sz="quarter" idx="5"/>
          </p:nvPr>
        </p:nvSpPr>
        <p:spPr/>
        <p:txBody>
          <a:bodyPr/>
          <a:lstStyle/>
          <a:p>
            <a:fld id="{15859CCC-A1B4-2544-9AEA-CBC1A62C3266}" type="slidenum">
              <a:rPr lang="en-US" smtClean="0"/>
              <a:t>10</a:t>
            </a:fld>
            <a:endParaRPr lang="en-US"/>
          </a:p>
        </p:txBody>
      </p:sp>
    </p:spTree>
    <p:extLst>
      <p:ext uri="{BB962C8B-B14F-4D97-AF65-F5344CB8AC3E}">
        <p14:creationId xmlns:p14="http://schemas.microsoft.com/office/powerpoint/2010/main" val="1121596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recall is super high for the LLM-based classification to see if an item is related to telecom or not</a:t>
            </a:r>
          </a:p>
          <a:p>
            <a:r>
              <a:rPr lang="en-US" dirty="0"/>
              <a:t>The precision is lower because sometimes it includes topics that are similar to telecom (e.g., computing) or not able to discern technical telecommunications content from content related to for example stories about Verizon, AT&amp;T and stuff like that (for the case of wiki and webpages)</a:t>
            </a:r>
          </a:p>
        </p:txBody>
      </p:sp>
      <p:sp>
        <p:nvSpPr>
          <p:cNvPr id="4" name="Slide Number Placeholder 3"/>
          <p:cNvSpPr>
            <a:spLocks noGrp="1"/>
          </p:cNvSpPr>
          <p:nvPr>
            <p:ph type="sldNum" sz="quarter" idx="5"/>
          </p:nvPr>
        </p:nvSpPr>
        <p:spPr/>
        <p:txBody>
          <a:bodyPr/>
          <a:lstStyle/>
          <a:p>
            <a:fld id="{15859CCC-A1B4-2544-9AEA-CBC1A62C3266}" type="slidenum">
              <a:rPr lang="en-US" smtClean="0"/>
              <a:t>11</a:t>
            </a:fld>
            <a:endParaRPr lang="en-US"/>
          </a:p>
        </p:txBody>
      </p:sp>
    </p:spTree>
    <p:extLst>
      <p:ext uri="{BB962C8B-B14F-4D97-AF65-F5344CB8AC3E}">
        <p14:creationId xmlns:p14="http://schemas.microsoft.com/office/powerpoint/2010/main" val="768846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dirty="0"/>
              <a:t>After domain adaptation, we need to evaluate the model</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dirty="0"/>
              <a:t>Ideally, </a:t>
            </a:r>
            <a:r>
              <a:rPr lang="en-US" sz="1200" b="0" dirty="0" err="1"/>
              <a:t>downstreams</a:t>
            </a:r>
            <a:r>
              <a:rPr lang="en-US" sz="1200" b="0" dirty="0"/>
              <a:t> tasks are used for such evaluation. However, no such unifications of tasks exist for the telecom domain yet</a:t>
            </a:r>
          </a:p>
          <a:p>
            <a:pPr marL="171450" indent="-171450">
              <a:buFontTx/>
              <a:buChar char="-"/>
            </a:pPr>
            <a:r>
              <a:rPr lang="en-US" sz="1200" b="0" dirty="0" err="1"/>
              <a:t>QnA</a:t>
            </a:r>
            <a:r>
              <a:rPr lang="en-US" sz="1200" b="0" dirty="0"/>
              <a:t> can be taken as a surrogate to test this knowledge (similar to what is done in other AI tasks such as MMLU, etc.)</a:t>
            </a:r>
          </a:p>
          <a:p>
            <a:endParaRPr lang="en-US" sz="1200" b="0" dirty="0"/>
          </a:p>
          <a:p>
            <a:r>
              <a:rPr lang="en-US" sz="1200" b="0" dirty="0"/>
              <a:t>Existing telecom </a:t>
            </a:r>
            <a:r>
              <a:rPr lang="en-US" sz="1200" b="0" dirty="0" err="1"/>
              <a:t>QnA</a:t>
            </a:r>
            <a:r>
              <a:rPr lang="en-US" sz="1200" b="0" dirty="0"/>
              <a:t> dataset are MCQ (e.g., TeleQnA</a:t>
            </a:r>
            <a:r>
              <a:rPr lang="en-US" sz="1200" b="0" baseline="30000" dirty="0"/>
              <a:t>7</a:t>
            </a:r>
            <a:r>
              <a:rPr lang="en-US" sz="1200" b="0" dirty="0"/>
              <a:t>)</a:t>
            </a:r>
          </a:p>
          <a:p>
            <a:pPr lvl="1"/>
            <a:r>
              <a:rPr lang="en-US" sz="1200" b="0" dirty="0"/>
              <a:t>LLMs are not robust MCQ selectors due to their inherent selection bias</a:t>
            </a:r>
            <a:r>
              <a:rPr lang="en-US" sz="1200" b="0" baseline="30000" dirty="0"/>
              <a:t>8</a:t>
            </a:r>
          </a:p>
          <a:p>
            <a:pPr marL="111125" indent="0">
              <a:buNone/>
            </a:pPr>
            <a:r>
              <a:rPr lang="en-US" sz="1200" b="0" dirty="0"/>
              <a:t>[7] https://</a:t>
            </a:r>
            <a:r>
              <a:rPr lang="en-US" sz="1200" b="0" dirty="0" err="1"/>
              <a:t>github.com</a:t>
            </a:r>
            <a:r>
              <a:rPr lang="en-US" sz="1200" b="0" dirty="0"/>
              <a:t>/netop-team/</a:t>
            </a:r>
            <a:r>
              <a:rPr lang="en-US" sz="1200" b="0" dirty="0" err="1"/>
              <a:t>TeleQnA</a:t>
            </a:r>
            <a:endParaRPr lang="en-US" sz="1200" b="0" dirty="0"/>
          </a:p>
          <a:p>
            <a:pPr marL="111125" indent="0">
              <a:buNone/>
            </a:pPr>
            <a:r>
              <a:rPr lang="en-US" sz="1200" b="0" dirty="0"/>
              <a:t>[8] Zheng et al. “Large Language Models Are Not Robust Multiple Choice Selectors”, ICLR 2024</a:t>
            </a:r>
          </a:p>
          <a:p>
            <a:pPr marL="171450" indent="-171450">
              <a:buFontTx/>
              <a:buChar char="-"/>
            </a:pPr>
            <a:endParaRPr lang="en-US" sz="1200" b="0" dirty="0"/>
          </a:p>
          <a:p>
            <a:pPr marL="171450" lvl="0" indent="-171450">
              <a:buFontTx/>
              <a:buChar char="-"/>
            </a:pPr>
            <a:r>
              <a:rPr lang="en-US" sz="1200" b="0" dirty="0"/>
              <a:t>The regex filtering involve removing questions that has references such as “in this context”, “in this paper”, and any other local references to the segment from which the question was generated</a:t>
            </a:r>
          </a:p>
        </p:txBody>
      </p:sp>
      <p:sp>
        <p:nvSpPr>
          <p:cNvPr id="4" name="Slide Number Placeholder 3"/>
          <p:cNvSpPr>
            <a:spLocks noGrp="1"/>
          </p:cNvSpPr>
          <p:nvPr>
            <p:ph type="sldNum" sz="quarter" idx="5"/>
          </p:nvPr>
        </p:nvSpPr>
        <p:spPr/>
        <p:txBody>
          <a:bodyPr/>
          <a:lstStyle/>
          <a:p>
            <a:fld id="{15859CCC-A1B4-2544-9AEA-CBC1A62C3266}" type="slidenum">
              <a:rPr lang="en-US" smtClean="0"/>
              <a:t>12</a:t>
            </a:fld>
            <a:endParaRPr lang="en-US"/>
          </a:p>
        </p:txBody>
      </p:sp>
    </p:spTree>
    <p:extLst>
      <p:ext uri="{BB962C8B-B14F-4D97-AF65-F5344CB8AC3E}">
        <p14:creationId xmlns:p14="http://schemas.microsoft.com/office/powerpoint/2010/main" val="1781447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of the LLM for LLM-Eval</a:t>
            </a:r>
          </a:p>
          <a:p>
            <a:r>
              <a:rPr lang="en-US" dirty="0"/>
              <a:t>””””</a:t>
            </a:r>
          </a:p>
          <a:p>
            <a:r>
              <a:rPr lang="en-US" dirty="0"/>
              <a:t>Task: Evaluate the correctness of a provided answer to a telecommunications and networking question. </a:t>
            </a:r>
          </a:p>
          <a:p>
            <a:r>
              <a:rPr lang="en-US" dirty="0"/>
              <a:t>Question: {questions[j]}</a:t>
            </a:r>
          </a:p>
          <a:p>
            <a:r>
              <a:rPr lang="en-US" dirty="0"/>
              <a:t>Ground Truth Answer: {references[j]}</a:t>
            </a:r>
          </a:p>
          <a:p>
            <a:r>
              <a:rPr lang="en-US" dirty="0"/>
              <a:t>Provided Answer: {predictions[j]}</a:t>
            </a:r>
          </a:p>
          <a:p>
            <a:r>
              <a:rPr lang="en-US" dirty="0"/>
              <a:t>Instructions:</a:t>
            </a:r>
          </a:p>
          <a:p>
            <a:r>
              <a:rPr lang="en-US" dirty="0"/>
              <a:t>1. Compare the Provided Answer to the Ground Truth Answer.</a:t>
            </a:r>
          </a:p>
          <a:p>
            <a:r>
              <a:rPr lang="en-US" dirty="0"/>
              <a:t>2. Determine if the Provided Answer is correct based on the Ground Truth Answer.</a:t>
            </a:r>
          </a:p>
          <a:p>
            <a:r>
              <a:rPr lang="en-US" dirty="0"/>
              <a:t>3. Respond with only Yes or No.</a:t>
            </a:r>
          </a:p>
          <a:p>
            <a:r>
              <a:rPr lang="en-US" dirty="0"/>
              <a:t>Is the Provided Answer correct?</a:t>
            </a:r>
          </a:p>
          <a:p>
            <a:r>
              <a:rPr lang="en-US" dirty="0"/>
              <a:t>“””””</a:t>
            </a:r>
          </a:p>
        </p:txBody>
      </p:sp>
      <p:sp>
        <p:nvSpPr>
          <p:cNvPr id="4" name="Slide Number Placeholder 3"/>
          <p:cNvSpPr>
            <a:spLocks noGrp="1"/>
          </p:cNvSpPr>
          <p:nvPr>
            <p:ph type="sldNum" sz="quarter" idx="5"/>
          </p:nvPr>
        </p:nvSpPr>
        <p:spPr/>
        <p:txBody>
          <a:bodyPr/>
          <a:lstStyle/>
          <a:p>
            <a:fld id="{15859CCC-A1B4-2544-9AEA-CBC1A62C3266}" type="slidenum">
              <a:rPr lang="en-US" smtClean="0"/>
              <a:t>14</a:t>
            </a:fld>
            <a:endParaRPr lang="en-US"/>
          </a:p>
        </p:txBody>
      </p:sp>
    </p:spTree>
    <p:extLst>
      <p:ext uri="{BB962C8B-B14F-4D97-AF65-F5344CB8AC3E}">
        <p14:creationId xmlns:p14="http://schemas.microsoft.com/office/powerpoint/2010/main" val="1854082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spcBef>
                <a:spcPts val="6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4AF8F9BB-9143-BF27-907A-AF18B57C65A4}"/>
              </a:ext>
            </a:extLst>
          </p:cNvPr>
          <p:cNvSpPr>
            <a:spLocks noGrp="1"/>
          </p:cNvSpPr>
          <p:nvPr>
            <p:ph type="dt" sz="half" idx="10"/>
          </p:nvPr>
        </p:nvSpPr>
        <p:spPr/>
        <p:txBody>
          <a:bodyPr/>
          <a:lstStyle/>
          <a:p>
            <a:pPr>
              <a:defRPr/>
            </a:pPr>
            <a:fld id="{EBA1E9E6-E11D-43F3-B933-77E44B9CA591}" type="datetimeFigureOut">
              <a:rPr lang="en-US" smtClean="0"/>
              <a:pPr>
                <a:defRPr/>
              </a:pPr>
              <a:t>10/19/24</a:t>
            </a:fld>
            <a:endParaRPr lang="en-US"/>
          </a:p>
        </p:txBody>
      </p:sp>
      <p:sp>
        <p:nvSpPr>
          <p:cNvPr id="5" name="Footer Placeholder 4">
            <a:extLst>
              <a:ext uri="{FF2B5EF4-FFF2-40B4-BE49-F238E27FC236}">
                <a16:creationId xmlns:a16="http://schemas.microsoft.com/office/drawing/2014/main" id="{F64887FA-0AF2-C398-7411-6C72B01C9052}"/>
              </a:ext>
            </a:extLst>
          </p:cNvPr>
          <p:cNvSpPr>
            <a:spLocks noGrp="1"/>
          </p:cNvSpPr>
          <p:nvPr>
            <p:ph type="ftr" sz="quarter" idx="11"/>
          </p:nvPr>
        </p:nvSpPr>
        <p:spPr/>
        <p:txBody>
          <a:bodyPr/>
          <a:lstStyle/>
          <a:p>
            <a:pPr>
              <a:defRPr/>
            </a:pPr>
            <a:endParaRPr lang="en-US" dirty="0"/>
          </a:p>
        </p:txBody>
      </p:sp>
      <p:sp>
        <p:nvSpPr>
          <p:cNvPr id="6" name="Slide Number Placeholder 5">
            <a:extLst>
              <a:ext uri="{FF2B5EF4-FFF2-40B4-BE49-F238E27FC236}">
                <a16:creationId xmlns:a16="http://schemas.microsoft.com/office/drawing/2014/main" id="{7ED9AE3F-664C-F7DD-B6CB-3FF33CF4DED9}"/>
              </a:ext>
            </a:extLst>
          </p:cNvPr>
          <p:cNvSpPr>
            <a:spLocks noGrp="1"/>
          </p:cNvSpPr>
          <p:nvPr>
            <p:ph type="sldNum" sz="quarter" idx="12"/>
          </p:nvPr>
        </p:nvSpPr>
        <p:spPr/>
        <p:txBody>
          <a:bodyPr/>
          <a:lstStyle/>
          <a:p>
            <a:pPr>
              <a:defRPr/>
            </a:pPr>
            <a:fld id="{DDD0282B-01D0-4FF0-8A2B-8E94B1CAC476}"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A3863-FD1F-3DC2-6E4D-A939F6A598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304020-A505-55B3-D1AF-3F61B02887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724A3-3AAC-DBDD-9366-70C78087B0F7}"/>
              </a:ext>
            </a:extLst>
          </p:cNvPr>
          <p:cNvSpPr>
            <a:spLocks noGrp="1"/>
          </p:cNvSpPr>
          <p:nvPr>
            <p:ph type="dt" sz="half" idx="10"/>
          </p:nvPr>
        </p:nvSpPr>
        <p:spPr/>
        <p:txBody>
          <a:bodyPr/>
          <a:lstStyle/>
          <a:p>
            <a:pPr>
              <a:defRPr/>
            </a:pPr>
            <a:fld id="{D0E09286-063E-46BA-B960-A1A018FB6D33}" type="datetimeFigureOut">
              <a:rPr lang="en-US" smtClean="0"/>
              <a:pPr>
                <a:defRPr/>
              </a:pPr>
              <a:t>10/19/24</a:t>
            </a:fld>
            <a:endParaRPr lang="en-US"/>
          </a:p>
        </p:txBody>
      </p:sp>
      <p:sp>
        <p:nvSpPr>
          <p:cNvPr id="5" name="Footer Placeholder 4">
            <a:extLst>
              <a:ext uri="{FF2B5EF4-FFF2-40B4-BE49-F238E27FC236}">
                <a16:creationId xmlns:a16="http://schemas.microsoft.com/office/drawing/2014/main" id="{16A9E2E7-FE1F-64C1-AD90-987434BCD161}"/>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F974DE3-D718-1DD1-EE4D-E1D5C0358967}"/>
              </a:ext>
            </a:extLst>
          </p:cNvPr>
          <p:cNvSpPr>
            <a:spLocks noGrp="1"/>
          </p:cNvSpPr>
          <p:nvPr>
            <p:ph type="sldNum" sz="quarter" idx="12"/>
          </p:nvPr>
        </p:nvSpPr>
        <p:spPr/>
        <p:txBody>
          <a:bodyPr/>
          <a:lstStyle/>
          <a:p>
            <a:pPr>
              <a:defRPr/>
            </a:pPr>
            <a:fld id="{5DC69E08-166A-4659-82CE-BCAC7DAC3311}" type="slidenum">
              <a:rPr lang="en-US" smtClean="0"/>
              <a:pPr>
                <a:defRPr/>
              </a:pPr>
              <a:t>‹#›</a:t>
            </a:fld>
            <a:endParaRPr lang="en-US"/>
          </a:p>
        </p:txBody>
      </p:sp>
    </p:spTree>
    <p:extLst>
      <p:ext uri="{BB962C8B-B14F-4D97-AF65-F5344CB8AC3E}">
        <p14:creationId xmlns:p14="http://schemas.microsoft.com/office/powerpoint/2010/main" val="1097267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8374D-8ABF-2885-2F53-918E6EC2545E}"/>
              </a:ext>
            </a:extLst>
          </p:cNvPr>
          <p:cNvSpPr>
            <a:spLocks noGrp="1"/>
          </p:cNvSpPr>
          <p:nvPr>
            <p:ph type="title"/>
          </p:nvPr>
        </p:nvSpPr>
        <p:spPr>
          <a:xfrm>
            <a:off x="623887"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8568FC4-71C9-41FC-CC8D-8A57685BAA29}"/>
              </a:ext>
            </a:extLst>
          </p:cNvPr>
          <p:cNvSpPr>
            <a:spLocks noGrp="1"/>
          </p:cNvSpPr>
          <p:nvPr>
            <p:ph type="body" idx="1"/>
          </p:nvPr>
        </p:nvSpPr>
        <p:spPr>
          <a:xfrm>
            <a:off x="623887"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A00FF8-F0CE-390B-6C0D-D8273C140BE1}"/>
              </a:ext>
            </a:extLst>
          </p:cNvPr>
          <p:cNvSpPr>
            <a:spLocks noGrp="1"/>
          </p:cNvSpPr>
          <p:nvPr>
            <p:ph type="dt" sz="half" idx="10"/>
          </p:nvPr>
        </p:nvSpPr>
        <p:spPr/>
        <p:txBody>
          <a:bodyPr/>
          <a:lstStyle/>
          <a:p>
            <a:pPr>
              <a:defRPr/>
            </a:pPr>
            <a:fld id="{11E8B992-6F78-48FA-8CC0-A56794466123}" type="datetimeFigureOut">
              <a:rPr lang="en-US" smtClean="0"/>
              <a:pPr>
                <a:defRPr/>
              </a:pPr>
              <a:t>10/19/24</a:t>
            </a:fld>
            <a:endParaRPr lang="en-US"/>
          </a:p>
        </p:txBody>
      </p:sp>
      <p:sp>
        <p:nvSpPr>
          <p:cNvPr id="5" name="Footer Placeholder 4">
            <a:extLst>
              <a:ext uri="{FF2B5EF4-FFF2-40B4-BE49-F238E27FC236}">
                <a16:creationId xmlns:a16="http://schemas.microsoft.com/office/drawing/2014/main" id="{B470E888-CD13-EEF5-A59D-823CFA3F3F71}"/>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3A1962E6-69B2-F86B-DF06-1BD10FF753A7}"/>
              </a:ext>
            </a:extLst>
          </p:cNvPr>
          <p:cNvSpPr>
            <a:spLocks noGrp="1"/>
          </p:cNvSpPr>
          <p:nvPr>
            <p:ph type="sldNum" sz="quarter" idx="12"/>
          </p:nvPr>
        </p:nvSpPr>
        <p:spPr/>
        <p:txBody>
          <a:bodyPr/>
          <a:lstStyle/>
          <a:p>
            <a:pPr>
              <a:defRPr/>
            </a:pPr>
            <a:fld id="{48B6B599-775F-482B-B77A-9054D4FB11A4}" type="slidenum">
              <a:rPr lang="en-US" smtClean="0"/>
              <a:pPr>
                <a:defRPr/>
              </a:pPr>
              <a:t>‹#›</a:t>
            </a:fld>
            <a:endParaRPr lang="en-US"/>
          </a:p>
        </p:txBody>
      </p:sp>
    </p:spTree>
    <p:extLst>
      <p:ext uri="{BB962C8B-B14F-4D97-AF65-F5344CB8AC3E}">
        <p14:creationId xmlns:p14="http://schemas.microsoft.com/office/powerpoint/2010/main" val="2911110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4E07F-030D-60E2-BB89-D1D483586E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3D30D6-FA30-EB8F-456E-F47D0615241B}"/>
              </a:ext>
            </a:extLst>
          </p:cNvPr>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116649-E67F-B79A-FF5E-E7A4F83A7DD9}"/>
              </a:ext>
            </a:extLst>
          </p:cNvPr>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55B365-550C-0A0A-89FF-3BB97D8B9A78}"/>
              </a:ext>
            </a:extLst>
          </p:cNvPr>
          <p:cNvSpPr>
            <a:spLocks noGrp="1"/>
          </p:cNvSpPr>
          <p:nvPr>
            <p:ph type="dt" sz="half" idx="10"/>
          </p:nvPr>
        </p:nvSpPr>
        <p:spPr/>
        <p:txBody>
          <a:bodyPr/>
          <a:lstStyle/>
          <a:p>
            <a:pPr>
              <a:defRPr/>
            </a:pPr>
            <a:fld id="{94BAC1DF-7814-49DB-84C3-BEF2848EAE0F}" type="datetimeFigureOut">
              <a:rPr lang="en-US" smtClean="0"/>
              <a:pPr>
                <a:defRPr/>
              </a:pPr>
              <a:t>10/19/24</a:t>
            </a:fld>
            <a:endParaRPr lang="en-US"/>
          </a:p>
        </p:txBody>
      </p:sp>
      <p:sp>
        <p:nvSpPr>
          <p:cNvPr id="6" name="Footer Placeholder 5">
            <a:extLst>
              <a:ext uri="{FF2B5EF4-FFF2-40B4-BE49-F238E27FC236}">
                <a16:creationId xmlns:a16="http://schemas.microsoft.com/office/drawing/2014/main" id="{9D16092D-BA9E-A871-F170-8833CA01A8FC}"/>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B9CE46BC-2103-3968-679D-0D4D14F35815}"/>
              </a:ext>
            </a:extLst>
          </p:cNvPr>
          <p:cNvSpPr>
            <a:spLocks noGrp="1"/>
          </p:cNvSpPr>
          <p:nvPr>
            <p:ph type="sldNum" sz="quarter" idx="12"/>
          </p:nvPr>
        </p:nvSpPr>
        <p:spPr/>
        <p:txBody>
          <a:bodyPr/>
          <a:lstStyle/>
          <a:p>
            <a:pPr>
              <a:defRPr/>
            </a:pPr>
            <a:fld id="{467DF219-258D-4F4D-A7E2-6B549D6A2D10}" type="slidenum">
              <a:rPr lang="en-US" smtClean="0"/>
              <a:pPr>
                <a:defRPr/>
              </a:pPr>
              <a:t>‹#›</a:t>
            </a:fld>
            <a:endParaRPr lang="en-US"/>
          </a:p>
        </p:txBody>
      </p:sp>
    </p:spTree>
    <p:extLst>
      <p:ext uri="{BB962C8B-B14F-4D97-AF65-F5344CB8AC3E}">
        <p14:creationId xmlns:p14="http://schemas.microsoft.com/office/powerpoint/2010/main" val="2025444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237E-0523-97AC-BF7F-EBEAD2DB2391}"/>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57D17F-B0E6-FF02-A6FE-B877E16240C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91F188C-7AAB-B6AA-64CF-1F7E98452355}"/>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28747D-BCBE-D00D-BBD5-2822773FD99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A985402-2404-4185-957B-8CD059F48E26}"/>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C084EA-0E67-AB34-93C9-7AD0E295A492}"/>
              </a:ext>
            </a:extLst>
          </p:cNvPr>
          <p:cNvSpPr>
            <a:spLocks noGrp="1"/>
          </p:cNvSpPr>
          <p:nvPr>
            <p:ph type="dt" sz="half" idx="10"/>
          </p:nvPr>
        </p:nvSpPr>
        <p:spPr/>
        <p:txBody>
          <a:bodyPr/>
          <a:lstStyle/>
          <a:p>
            <a:pPr>
              <a:defRPr/>
            </a:pPr>
            <a:fld id="{EBA1E9E6-E11D-43F3-B933-77E44B9CA591}" type="datetimeFigureOut">
              <a:rPr lang="en-US" smtClean="0"/>
              <a:pPr>
                <a:defRPr/>
              </a:pPr>
              <a:t>10/19/24</a:t>
            </a:fld>
            <a:endParaRPr lang="en-US"/>
          </a:p>
        </p:txBody>
      </p:sp>
      <p:sp>
        <p:nvSpPr>
          <p:cNvPr id="8" name="Footer Placeholder 7">
            <a:extLst>
              <a:ext uri="{FF2B5EF4-FFF2-40B4-BE49-F238E27FC236}">
                <a16:creationId xmlns:a16="http://schemas.microsoft.com/office/drawing/2014/main" id="{5664EDEF-679C-A928-BBC1-BF3B5481F3B4}"/>
              </a:ext>
            </a:extLst>
          </p:cNvPr>
          <p:cNvSpPr>
            <a:spLocks noGrp="1"/>
          </p:cNvSpPr>
          <p:nvPr>
            <p:ph type="ftr" sz="quarter" idx="11"/>
          </p:nvPr>
        </p:nvSpPr>
        <p:spPr/>
        <p:txBody>
          <a:bodyPr/>
          <a:lstStyle/>
          <a:p>
            <a:pPr>
              <a:defRPr/>
            </a:pPr>
            <a:endParaRPr lang="en-US" dirty="0"/>
          </a:p>
        </p:txBody>
      </p:sp>
      <p:sp>
        <p:nvSpPr>
          <p:cNvPr id="9" name="Slide Number Placeholder 8">
            <a:extLst>
              <a:ext uri="{FF2B5EF4-FFF2-40B4-BE49-F238E27FC236}">
                <a16:creationId xmlns:a16="http://schemas.microsoft.com/office/drawing/2014/main" id="{411EE8A4-D6BF-2233-D984-B49DB0985E5A}"/>
              </a:ext>
            </a:extLst>
          </p:cNvPr>
          <p:cNvSpPr>
            <a:spLocks noGrp="1"/>
          </p:cNvSpPr>
          <p:nvPr>
            <p:ph type="sldNum" sz="quarter" idx="12"/>
          </p:nvPr>
        </p:nvSpPr>
        <p:spPr/>
        <p:txBody>
          <a:bodyPr/>
          <a:lstStyle/>
          <a:p>
            <a:pPr>
              <a:defRPr/>
            </a:pPr>
            <a:fld id="{DDD0282B-01D0-4FF0-8A2B-8E94B1CAC476}" type="slidenum">
              <a:rPr lang="en-US" smtClean="0"/>
              <a:pPr>
                <a:defRPr/>
              </a:pPr>
              <a:t>‹#›</a:t>
            </a:fld>
            <a:endParaRPr lang="en-US"/>
          </a:p>
        </p:txBody>
      </p:sp>
    </p:spTree>
    <p:extLst>
      <p:ext uri="{BB962C8B-B14F-4D97-AF65-F5344CB8AC3E}">
        <p14:creationId xmlns:p14="http://schemas.microsoft.com/office/powerpoint/2010/main" val="4243557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E46D-E57D-48B0-9539-E06EC3AF5F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67CD02-1D03-A7E4-52A2-D7035C3DC250}"/>
              </a:ext>
            </a:extLst>
          </p:cNvPr>
          <p:cNvSpPr>
            <a:spLocks noGrp="1"/>
          </p:cNvSpPr>
          <p:nvPr>
            <p:ph type="dt" sz="half" idx="10"/>
          </p:nvPr>
        </p:nvSpPr>
        <p:spPr/>
        <p:txBody>
          <a:bodyPr/>
          <a:lstStyle/>
          <a:p>
            <a:pPr>
              <a:defRPr/>
            </a:pPr>
            <a:fld id="{AD123300-458A-4CDB-9277-FFB43936DAE3}" type="datetimeFigureOut">
              <a:rPr lang="en-US" smtClean="0"/>
              <a:pPr>
                <a:defRPr/>
              </a:pPr>
              <a:t>10/19/24</a:t>
            </a:fld>
            <a:endParaRPr lang="en-US"/>
          </a:p>
        </p:txBody>
      </p:sp>
      <p:sp>
        <p:nvSpPr>
          <p:cNvPr id="4" name="Footer Placeholder 3">
            <a:extLst>
              <a:ext uri="{FF2B5EF4-FFF2-40B4-BE49-F238E27FC236}">
                <a16:creationId xmlns:a16="http://schemas.microsoft.com/office/drawing/2014/main" id="{505890EC-3908-701F-FF93-343CDE884C14}"/>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4D1CB61D-3518-3991-844C-9FE8ADF71707}"/>
              </a:ext>
            </a:extLst>
          </p:cNvPr>
          <p:cNvSpPr>
            <a:spLocks noGrp="1"/>
          </p:cNvSpPr>
          <p:nvPr>
            <p:ph type="sldNum" sz="quarter" idx="12"/>
          </p:nvPr>
        </p:nvSpPr>
        <p:spPr/>
        <p:txBody>
          <a:bodyPr/>
          <a:lstStyle/>
          <a:p>
            <a:pPr>
              <a:defRPr/>
            </a:pPr>
            <a:fld id="{86BCBE2C-155D-49F2-A4A6-30D399C27378}" type="slidenum">
              <a:rPr lang="en-US" smtClean="0"/>
              <a:pPr>
                <a:defRPr/>
              </a:pPr>
              <a:t>‹#›</a:t>
            </a:fld>
            <a:endParaRPr lang="en-US"/>
          </a:p>
        </p:txBody>
      </p:sp>
    </p:spTree>
    <p:extLst>
      <p:ext uri="{BB962C8B-B14F-4D97-AF65-F5344CB8AC3E}">
        <p14:creationId xmlns:p14="http://schemas.microsoft.com/office/powerpoint/2010/main" val="3575194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1ED82B-8F0A-29C6-90E6-9325E455F727}"/>
              </a:ext>
            </a:extLst>
          </p:cNvPr>
          <p:cNvSpPr>
            <a:spLocks noGrp="1"/>
          </p:cNvSpPr>
          <p:nvPr>
            <p:ph type="dt" sz="half" idx="10"/>
          </p:nvPr>
        </p:nvSpPr>
        <p:spPr/>
        <p:txBody>
          <a:bodyPr/>
          <a:lstStyle/>
          <a:p>
            <a:pPr>
              <a:defRPr/>
            </a:pPr>
            <a:fld id="{4D7DA82C-94AC-4354-BC72-61E914A7D769}" type="datetimeFigureOut">
              <a:rPr lang="en-US" smtClean="0"/>
              <a:pPr>
                <a:defRPr/>
              </a:pPr>
              <a:t>10/19/24</a:t>
            </a:fld>
            <a:endParaRPr lang="en-US"/>
          </a:p>
        </p:txBody>
      </p:sp>
      <p:sp>
        <p:nvSpPr>
          <p:cNvPr id="3" name="Footer Placeholder 2">
            <a:extLst>
              <a:ext uri="{FF2B5EF4-FFF2-40B4-BE49-F238E27FC236}">
                <a16:creationId xmlns:a16="http://schemas.microsoft.com/office/drawing/2014/main" id="{C97D07DE-3384-4F1A-5C9F-90304529DCD6}"/>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5FB1D3ED-5BC0-71A1-A4D5-5F745DA3F645}"/>
              </a:ext>
            </a:extLst>
          </p:cNvPr>
          <p:cNvSpPr>
            <a:spLocks noGrp="1"/>
          </p:cNvSpPr>
          <p:nvPr>
            <p:ph type="sldNum" sz="quarter" idx="12"/>
          </p:nvPr>
        </p:nvSpPr>
        <p:spPr/>
        <p:txBody>
          <a:bodyPr/>
          <a:lstStyle/>
          <a:p>
            <a:pPr>
              <a:defRPr/>
            </a:pPr>
            <a:fld id="{D9E7599D-FD8C-4B49-B339-4111DB234F2A}" type="slidenum">
              <a:rPr lang="en-US" smtClean="0"/>
              <a:pPr>
                <a:defRPr/>
              </a:pPr>
              <a:t>‹#›</a:t>
            </a:fld>
            <a:endParaRPr lang="en-US"/>
          </a:p>
        </p:txBody>
      </p:sp>
    </p:spTree>
    <p:extLst>
      <p:ext uri="{BB962C8B-B14F-4D97-AF65-F5344CB8AC3E}">
        <p14:creationId xmlns:p14="http://schemas.microsoft.com/office/powerpoint/2010/main" val="109933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D5D87-BDAC-9B01-4CBB-E25A2B72B3A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61B9F21-3BC3-D42D-2406-AC8701AA7BB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D2CB9E-E881-5528-46D3-EBCC8CA58A9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B390EED-3FA6-D3F4-3801-8808B2374EC5}"/>
              </a:ext>
            </a:extLst>
          </p:cNvPr>
          <p:cNvSpPr>
            <a:spLocks noGrp="1"/>
          </p:cNvSpPr>
          <p:nvPr>
            <p:ph type="dt" sz="half" idx="10"/>
          </p:nvPr>
        </p:nvSpPr>
        <p:spPr/>
        <p:txBody>
          <a:bodyPr/>
          <a:lstStyle/>
          <a:p>
            <a:pPr>
              <a:defRPr/>
            </a:pPr>
            <a:fld id="{EBA1E9E6-E11D-43F3-B933-77E44B9CA591}" type="datetimeFigureOut">
              <a:rPr lang="en-US" smtClean="0"/>
              <a:pPr>
                <a:defRPr/>
              </a:pPr>
              <a:t>10/19/24</a:t>
            </a:fld>
            <a:endParaRPr lang="en-US"/>
          </a:p>
        </p:txBody>
      </p:sp>
      <p:sp>
        <p:nvSpPr>
          <p:cNvPr id="6" name="Footer Placeholder 5">
            <a:extLst>
              <a:ext uri="{FF2B5EF4-FFF2-40B4-BE49-F238E27FC236}">
                <a16:creationId xmlns:a16="http://schemas.microsoft.com/office/drawing/2014/main" id="{4B2E68CB-DB33-184C-D7F6-F05C071C1B03}"/>
              </a:ext>
            </a:extLst>
          </p:cNvPr>
          <p:cNvSpPr>
            <a:spLocks noGrp="1"/>
          </p:cNvSpPr>
          <p:nvPr>
            <p:ph type="ftr" sz="quarter" idx="11"/>
          </p:nvPr>
        </p:nvSpPr>
        <p:spPr/>
        <p:txBody>
          <a:bodyPr/>
          <a:lstStyle/>
          <a:p>
            <a:pPr>
              <a:defRPr/>
            </a:pPr>
            <a:endParaRPr lang="en-US" dirty="0"/>
          </a:p>
        </p:txBody>
      </p:sp>
      <p:sp>
        <p:nvSpPr>
          <p:cNvPr id="7" name="Slide Number Placeholder 6">
            <a:extLst>
              <a:ext uri="{FF2B5EF4-FFF2-40B4-BE49-F238E27FC236}">
                <a16:creationId xmlns:a16="http://schemas.microsoft.com/office/drawing/2014/main" id="{D08ACE85-8CFF-1802-D772-40643611687B}"/>
              </a:ext>
            </a:extLst>
          </p:cNvPr>
          <p:cNvSpPr>
            <a:spLocks noGrp="1"/>
          </p:cNvSpPr>
          <p:nvPr>
            <p:ph type="sldNum" sz="quarter" idx="12"/>
          </p:nvPr>
        </p:nvSpPr>
        <p:spPr/>
        <p:txBody>
          <a:bodyPr/>
          <a:lstStyle/>
          <a:p>
            <a:pPr>
              <a:defRPr/>
            </a:pPr>
            <a:fld id="{DDD0282B-01D0-4FF0-8A2B-8E94B1CAC476}" type="slidenum">
              <a:rPr lang="en-US" smtClean="0"/>
              <a:pPr>
                <a:defRPr/>
              </a:pPr>
              <a:t>‹#›</a:t>
            </a:fld>
            <a:endParaRPr lang="en-US"/>
          </a:p>
        </p:txBody>
      </p:sp>
    </p:spTree>
    <p:extLst>
      <p:ext uri="{BB962C8B-B14F-4D97-AF65-F5344CB8AC3E}">
        <p14:creationId xmlns:p14="http://schemas.microsoft.com/office/powerpoint/2010/main" val="632025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A306-64C3-DBB9-57E1-A299F22B121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2C4CA9D-64F0-48DB-B8CF-B8854FCA25C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C912CEC-1CCB-2348-A8A2-DE3D4DAE9E2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8D69040-4175-8D47-57BF-F9D3DBA78B35}"/>
              </a:ext>
            </a:extLst>
          </p:cNvPr>
          <p:cNvSpPr>
            <a:spLocks noGrp="1"/>
          </p:cNvSpPr>
          <p:nvPr>
            <p:ph type="dt" sz="half" idx="10"/>
          </p:nvPr>
        </p:nvSpPr>
        <p:spPr/>
        <p:txBody>
          <a:bodyPr/>
          <a:lstStyle/>
          <a:p>
            <a:pPr>
              <a:defRPr/>
            </a:pPr>
            <a:fld id="{EBA1E9E6-E11D-43F3-B933-77E44B9CA591}" type="datetimeFigureOut">
              <a:rPr lang="en-US" smtClean="0"/>
              <a:pPr>
                <a:defRPr/>
              </a:pPr>
              <a:t>10/19/24</a:t>
            </a:fld>
            <a:endParaRPr lang="en-US"/>
          </a:p>
        </p:txBody>
      </p:sp>
      <p:sp>
        <p:nvSpPr>
          <p:cNvPr id="6" name="Footer Placeholder 5">
            <a:extLst>
              <a:ext uri="{FF2B5EF4-FFF2-40B4-BE49-F238E27FC236}">
                <a16:creationId xmlns:a16="http://schemas.microsoft.com/office/drawing/2014/main" id="{5AA6F598-8C76-19A9-90EC-88463EECDD37}"/>
              </a:ext>
            </a:extLst>
          </p:cNvPr>
          <p:cNvSpPr>
            <a:spLocks noGrp="1"/>
          </p:cNvSpPr>
          <p:nvPr>
            <p:ph type="ftr" sz="quarter" idx="11"/>
          </p:nvPr>
        </p:nvSpPr>
        <p:spPr/>
        <p:txBody>
          <a:bodyPr/>
          <a:lstStyle/>
          <a:p>
            <a:pPr>
              <a:defRPr/>
            </a:pPr>
            <a:endParaRPr lang="en-US" dirty="0"/>
          </a:p>
        </p:txBody>
      </p:sp>
      <p:sp>
        <p:nvSpPr>
          <p:cNvPr id="7" name="Slide Number Placeholder 6">
            <a:extLst>
              <a:ext uri="{FF2B5EF4-FFF2-40B4-BE49-F238E27FC236}">
                <a16:creationId xmlns:a16="http://schemas.microsoft.com/office/drawing/2014/main" id="{EBADC565-B39F-E3B2-6ED2-92F8658413CE}"/>
              </a:ext>
            </a:extLst>
          </p:cNvPr>
          <p:cNvSpPr>
            <a:spLocks noGrp="1"/>
          </p:cNvSpPr>
          <p:nvPr>
            <p:ph type="sldNum" sz="quarter" idx="12"/>
          </p:nvPr>
        </p:nvSpPr>
        <p:spPr/>
        <p:txBody>
          <a:bodyPr/>
          <a:lstStyle/>
          <a:p>
            <a:pPr>
              <a:defRPr/>
            </a:pPr>
            <a:fld id="{DDD0282B-01D0-4FF0-8A2B-8E94B1CAC476}" type="slidenum">
              <a:rPr lang="en-US" smtClean="0"/>
              <a:pPr>
                <a:defRPr/>
              </a:pPr>
              <a:t>‹#›</a:t>
            </a:fld>
            <a:endParaRPr lang="en-US"/>
          </a:p>
        </p:txBody>
      </p:sp>
    </p:spTree>
    <p:extLst>
      <p:ext uri="{BB962C8B-B14F-4D97-AF65-F5344CB8AC3E}">
        <p14:creationId xmlns:p14="http://schemas.microsoft.com/office/powerpoint/2010/main" val="28247699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D1B0E-BF62-8F64-C392-37C7DE3682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0BE057-D2CD-3F84-AD7E-9D7F3E0EDE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485034-6E8C-6F44-54C0-52898BC7E441}"/>
              </a:ext>
            </a:extLst>
          </p:cNvPr>
          <p:cNvSpPr>
            <a:spLocks noGrp="1"/>
          </p:cNvSpPr>
          <p:nvPr>
            <p:ph type="dt" sz="half" idx="10"/>
          </p:nvPr>
        </p:nvSpPr>
        <p:spPr/>
        <p:txBody>
          <a:bodyPr/>
          <a:lstStyle/>
          <a:p>
            <a:pPr>
              <a:defRPr/>
            </a:pPr>
            <a:fld id="{EBA1E9E6-E11D-43F3-B933-77E44B9CA591}" type="datetimeFigureOut">
              <a:rPr lang="en-US" smtClean="0"/>
              <a:pPr>
                <a:defRPr/>
              </a:pPr>
              <a:t>10/19/24</a:t>
            </a:fld>
            <a:endParaRPr lang="en-US"/>
          </a:p>
        </p:txBody>
      </p:sp>
      <p:sp>
        <p:nvSpPr>
          <p:cNvPr id="5" name="Footer Placeholder 4">
            <a:extLst>
              <a:ext uri="{FF2B5EF4-FFF2-40B4-BE49-F238E27FC236}">
                <a16:creationId xmlns:a16="http://schemas.microsoft.com/office/drawing/2014/main" id="{7DC6F770-838C-7F1C-3390-DCCEE795C239}"/>
              </a:ext>
            </a:extLst>
          </p:cNvPr>
          <p:cNvSpPr>
            <a:spLocks noGrp="1"/>
          </p:cNvSpPr>
          <p:nvPr>
            <p:ph type="ftr" sz="quarter" idx="11"/>
          </p:nvPr>
        </p:nvSpPr>
        <p:spPr/>
        <p:txBody>
          <a:bodyPr/>
          <a:lstStyle/>
          <a:p>
            <a:pPr>
              <a:defRPr/>
            </a:pPr>
            <a:endParaRPr lang="en-US" dirty="0"/>
          </a:p>
        </p:txBody>
      </p:sp>
      <p:sp>
        <p:nvSpPr>
          <p:cNvPr id="6" name="Slide Number Placeholder 5">
            <a:extLst>
              <a:ext uri="{FF2B5EF4-FFF2-40B4-BE49-F238E27FC236}">
                <a16:creationId xmlns:a16="http://schemas.microsoft.com/office/drawing/2014/main" id="{08509E5D-8186-0C1C-18DF-806BE0CD0590}"/>
              </a:ext>
            </a:extLst>
          </p:cNvPr>
          <p:cNvSpPr>
            <a:spLocks noGrp="1"/>
          </p:cNvSpPr>
          <p:nvPr>
            <p:ph type="sldNum" sz="quarter" idx="12"/>
          </p:nvPr>
        </p:nvSpPr>
        <p:spPr/>
        <p:txBody>
          <a:bodyPr/>
          <a:lstStyle/>
          <a:p>
            <a:pPr>
              <a:defRPr/>
            </a:pPr>
            <a:fld id="{DDD0282B-01D0-4FF0-8A2B-8E94B1CAC476}" type="slidenum">
              <a:rPr lang="en-US" smtClean="0"/>
              <a:pPr>
                <a:defRPr/>
              </a:pPr>
              <a:t>‹#›</a:t>
            </a:fld>
            <a:endParaRPr lang="en-US"/>
          </a:p>
        </p:txBody>
      </p:sp>
    </p:spTree>
    <p:extLst>
      <p:ext uri="{BB962C8B-B14F-4D97-AF65-F5344CB8AC3E}">
        <p14:creationId xmlns:p14="http://schemas.microsoft.com/office/powerpoint/2010/main" val="21446349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496430-A89C-205C-77A3-8DF0ECF220BA}"/>
              </a:ext>
            </a:extLst>
          </p:cNvPr>
          <p:cNvSpPr>
            <a:spLocks noGrp="1"/>
          </p:cNvSpPr>
          <p:nvPr>
            <p:ph type="title" orient="vert"/>
          </p:nvPr>
        </p:nvSpPr>
        <p:spPr>
          <a:xfrm>
            <a:off x="6543675" y="273843"/>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819C24-AA01-1A9A-5C4A-0B4BD0343F93}"/>
              </a:ext>
            </a:extLst>
          </p:cNvPr>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72A30A-1A41-03EE-F198-E52767AFC232}"/>
              </a:ext>
            </a:extLst>
          </p:cNvPr>
          <p:cNvSpPr>
            <a:spLocks noGrp="1"/>
          </p:cNvSpPr>
          <p:nvPr>
            <p:ph type="dt" sz="half" idx="10"/>
          </p:nvPr>
        </p:nvSpPr>
        <p:spPr/>
        <p:txBody>
          <a:bodyPr/>
          <a:lstStyle/>
          <a:p>
            <a:pPr>
              <a:defRPr/>
            </a:pPr>
            <a:fld id="{EBA1E9E6-E11D-43F3-B933-77E44B9CA591}" type="datetimeFigureOut">
              <a:rPr lang="en-US" smtClean="0"/>
              <a:pPr>
                <a:defRPr/>
              </a:pPr>
              <a:t>10/19/24</a:t>
            </a:fld>
            <a:endParaRPr lang="en-US"/>
          </a:p>
        </p:txBody>
      </p:sp>
      <p:sp>
        <p:nvSpPr>
          <p:cNvPr id="5" name="Footer Placeholder 4">
            <a:extLst>
              <a:ext uri="{FF2B5EF4-FFF2-40B4-BE49-F238E27FC236}">
                <a16:creationId xmlns:a16="http://schemas.microsoft.com/office/drawing/2014/main" id="{5E37C8C8-1B7D-3B2C-52D1-A504D44A3F6C}"/>
              </a:ext>
            </a:extLst>
          </p:cNvPr>
          <p:cNvSpPr>
            <a:spLocks noGrp="1"/>
          </p:cNvSpPr>
          <p:nvPr>
            <p:ph type="ftr" sz="quarter" idx="11"/>
          </p:nvPr>
        </p:nvSpPr>
        <p:spPr/>
        <p:txBody>
          <a:bodyPr/>
          <a:lstStyle/>
          <a:p>
            <a:pPr>
              <a:defRPr/>
            </a:pPr>
            <a:endParaRPr lang="en-US" dirty="0"/>
          </a:p>
        </p:txBody>
      </p:sp>
      <p:sp>
        <p:nvSpPr>
          <p:cNvPr id="6" name="Slide Number Placeholder 5">
            <a:extLst>
              <a:ext uri="{FF2B5EF4-FFF2-40B4-BE49-F238E27FC236}">
                <a16:creationId xmlns:a16="http://schemas.microsoft.com/office/drawing/2014/main" id="{B91672EE-F0E5-DE34-53E6-BDE701C8408F}"/>
              </a:ext>
            </a:extLst>
          </p:cNvPr>
          <p:cNvSpPr>
            <a:spLocks noGrp="1"/>
          </p:cNvSpPr>
          <p:nvPr>
            <p:ph type="sldNum" sz="quarter" idx="12"/>
          </p:nvPr>
        </p:nvSpPr>
        <p:spPr/>
        <p:txBody>
          <a:bodyPr/>
          <a:lstStyle/>
          <a:p>
            <a:pPr>
              <a:defRPr/>
            </a:pPr>
            <a:fld id="{DDD0282B-01D0-4FF0-8A2B-8E94B1CAC476}" type="slidenum">
              <a:rPr lang="en-US" smtClean="0"/>
              <a:pPr>
                <a:defRPr/>
              </a:pPr>
              <a:t>‹#›</a:t>
            </a:fld>
            <a:endParaRPr lang="en-US"/>
          </a:p>
        </p:txBody>
      </p:sp>
    </p:spTree>
    <p:extLst>
      <p:ext uri="{BB962C8B-B14F-4D97-AF65-F5344CB8AC3E}">
        <p14:creationId xmlns:p14="http://schemas.microsoft.com/office/powerpoint/2010/main" val="2970834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spcBef>
                <a:spcPts val="6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D0E09286-063E-46BA-B960-A1A018FB6D33}" type="datetimeFigureOut">
              <a:rPr lang="en-US"/>
              <a:pPr>
                <a:defRPr/>
              </a:pPr>
              <a:t>10/19/24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DC69E08-166A-4659-82CE-BCAC7DAC3311}"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ver slide with name and title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8AE731-F2CF-F141-4254-D13FFBB02056}"/>
              </a:ext>
            </a:extLst>
          </p:cNvPr>
          <p:cNvSpPr>
            <a:spLocks noGrp="1"/>
          </p:cNvSpPr>
          <p:nvPr>
            <p:ph type="body" sz="quarter" idx="10" hasCustomPrompt="1"/>
          </p:nvPr>
        </p:nvSpPr>
        <p:spPr>
          <a:xfrm>
            <a:off x="3449241" y="983456"/>
            <a:ext cx="4817269" cy="1125140"/>
          </a:xfrm>
        </p:spPr>
        <p:txBody>
          <a:bodyPr>
            <a:noAutofit/>
          </a:bodyPr>
          <a:lstStyle>
            <a:lvl1pPr marL="0" indent="0">
              <a:buNone/>
              <a:defRPr sz="3600">
                <a:solidFill>
                  <a:schemeClr val="tx1"/>
                </a:solidFill>
              </a:defRPr>
            </a:lvl1pPr>
            <a:lvl2pPr>
              <a:defRPr sz="2100">
                <a:solidFill>
                  <a:schemeClr val="tx1"/>
                </a:solidFill>
              </a:defRPr>
            </a:lvl2pPr>
            <a:lvl3pPr>
              <a:defRPr sz="2100">
                <a:solidFill>
                  <a:schemeClr val="tx1"/>
                </a:solidFill>
              </a:defRPr>
            </a:lvl3pPr>
            <a:lvl4pPr>
              <a:defRPr sz="2100">
                <a:solidFill>
                  <a:schemeClr val="tx1"/>
                </a:solidFill>
              </a:defRPr>
            </a:lvl4pPr>
            <a:lvl5pPr>
              <a:defRPr sz="2100">
                <a:solidFill>
                  <a:schemeClr val="tx1"/>
                </a:solidFill>
              </a:defRPr>
            </a:lvl5pPr>
          </a:lstStyle>
          <a:p>
            <a:pPr algn="l"/>
            <a:r>
              <a:rPr lang="en-US" dirty="0"/>
              <a:t>Cover slide presentation title</a:t>
            </a:r>
          </a:p>
        </p:txBody>
      </p:sp>
      <p:sp>
        <p:nvSpPr>
          <p:cNvPr id="6" name="Text Placeholder 5">
            <a:extLst>
              <a:ext uri="{FF2B5EF4-FFF2-40B4-BE49-F238E27FC236}">
                <a16:creationId xmlns:a16="http://schemas.microsoft.com/office/drawing/2014/main" id="{38926FA2-06C0-DF0E-0BE4-60126FAB68AF}"/>
              </a:ext>
            </a:extLst>
          </p:cNvPr>
          <p:cNvSpPr>
            <a:spLocks noGrp="1"/>
          </p:cNvSpPr>
          <p:nvPr>
            <p:ph type="body" sz="quarter" idx="13" hasCustomPrompt="1"/>
          </p:nvPr>
        </p:nvSpPr>
        <p:spPr>
          <a:xfrm>
            <a:off x="3449241" y="2603281"/>
            <a:ext cx="4299347" cy="659606"/>
          </a:xfrm>
        </p:spPr>
        <p:txBody>
          <a:bodyPr>
            <a:normAutofit/>
          </a:bodyPr>
          <a:lstStyle>
            <a:lvl1pPr marL="0" indent="0">
              <a:buNone/>
              <a:defRPr sz="1125" b="0" i="1">
                <a:solidFill>
                  <a:schemeClr val="tx1"/>
                </a:solidFill>
                <a:latin typeface="YaleNew" panose="02000602050000020003" pitchFamily="2" charset="77"/>
              </a:defRPr>
            </a:lvl1pPr>
          </a:lstStyle>
          <a:p>
            <a:pPr lvl="0"/>
            <a:r>
              <a:rPr lang="en-US" dirty="0"/>
              <a:t>Position title or role, Presenting Organization</a:t>
            </a:r>
          </a:p>
        </p:txBody>
      </p:sp>
      <p:sp>
        <p:nvSpPr>
          <p:cNvPr id="12" name="Text Placeholder 11">
            <a:extLst>
              <a:ext uri="{FF2B5EF4-FFF2-40B4-BE49-F238E27FC236}">
                <a16:creationId xmlns:a16="http://schemas.microsoft.com/office/drawing/2014/main" id="{8D92629E-BF76-30D0-FEAC-BDCA393C8776}"/>
              </a:ext>
            </a:extLst>
          </p:cNvPr>
          <p:cNvSpPr>
            <a:spLocks noGrp="1"/>
          </p:cNvSpPr>
          <p:nvPr>
            <p:ph type="body" sz="quarter" idx="14" hasCustomPrompt="1"/>
          </p:nvPr>
        </p:nvSpPr>
        <p:spPr>
          <a:xfrm>
            <a:off x="3449241" y="2371725"/>
            <a:ext cx="4165997" cy="200025"/>
          </a:xfrm>
        </p:spPr>
        <p:txBody>
          <a:bodyPr>
            <a:normAutofit/>
          </a:bodyPr>
          <a:lstStyle>
            <a:lvl1pPr marL="0" indent="0">
              <a:buNone/>
              <a:defRPr sz="900" b="0" i="0" spc="225">
                <a:latin typeface="YaleNew" panose="02000602050000020003" pitchFamily="2" charset="77"/>
                <a:cs typeface="Calibri" panose="020F0502020204030204" pitchFamily="34" charset="0"/>
              </a:defRPr>
            </a:lvl1pPr>
          </a:lstStyle>
          <a:p>
            <a:pPr lvl="0"/>
            <a:r>
              <a:rPr lang="en-US" dirty="0"/>
              <a:t>ALL CAPS • PRESENTER NAME HERE</a:t>
            </a:r>
          </a:p>
        </p:txBody>
      </p:sp>
      <p:sp>
        <p:nvSpPr>
          <p:cNvPr id="8" name="Picture Placeholder 5">
            <a:extLst>
              <a:ext uri="{FF2B5EF4-FFF2-40B4-BE49-F238E27FC236}">
                <a16:creationId xmlns:a16="http://schemas.microsoft.com/office/drawing/2014/main" id="{7EBB38DD-BEEE-0800-08EF-1371600DA7C9}"/>
              </a:ext>
            </a:extLst>
          </p:cNvPr>
          <p:cNvSpPr>
            <a:spLocks noGrp="1"/>
          </p:cNvSpPr>
          <p:nvPr>
            <p:ph type="pic" sz="quarter" idx="15" hasCustomPrompt="1"/>
          </p:nvPr>
        </p:nvSpPr>
        <p:spPr>
          <a:xfrm>
            <a:off x="3523383" y="4244579"/>
            <a:ext cx="2306240" cy="445294"/>
          </a:xfrm>
        </p:spPr>
        <p:txBody>
          <a:bodyPr/>
          <a:lstStyle/>
          <a:p>
            <a:r>
              <a:rPr lang="en-US" dirty="0"/>
              <a:t>Wordmark</a:t>
            </a:r>
          </a:p>
        </p:txBody>
      </p:sp>
      <p:sp>
        <p:nvSpPr>
          <p:cNvPr id="9" name="Title 8">
            <a:extLst>
              <a:ext uri="{FF2B5EF4-FFF2-40B4-BE49-F238E27FC236}">
                <a16:creationId xmlns:a16="http://schemas.microsoft.com/office/drawing/2014/main" id="{784584EB-C557-E3C2-8F68-B8587B5F302E}"/>
              </a:ext>
            </a:extLst>
          </p:cNvPr>
          <p:cNvSpPr>
            <a:spLocks noGrp="1"/>
          </p:cNvSpPr>
          <p:nvPr>
            <p:ph type="title"/>
          </p:nvPr>
        </p:nvSpPr>
        <p:spPr/>
        <p:txBody>
          <a:bodyPr/>
          <a:lstStyle/>
          <a:p>
            <a:r>
              <a:rPr lang="en-US"/>
              <a:t>Click to edit Master title style</a:t>
            </a:r>
          </a:p>
        </p:txBody>
      </p:sp>
      <p:sp>
        <p:nvSpPr>
          <p:cNvPr id="10" name="Date Placeholder 9">
            <a:extLst>
              <a:ext uri="{FF2B5EF4-FFF2-40B4-BE49-F238E27FC236}">
                <a16:creationId xmlns:a16="http://schemas.microsoft.com/office/drawing/2014/main" id="{2DBC9A75-0D43-232E-CB2A-B4BBD749765C}"/>
              </a:ext>
            </a:extLst>
          </p:cNvPr>
          <p:cNvSpPr>
            <a:spLocks noGrp="1"/>
          </p:cNvSpPr>
          <p:nvPr>
            <p:ph type="dt" sz="half" idx="16"/>
          </p:nvPr>
        </p:nvSpPr>
        <p:spPr/>
        <p:txBody>
          <a:bodyPr/>
          <a:lstStyle/>
          <a:p>
            <a:pPr>
              <a:defRPr/>
            </a:pPr>
            <a:fld id="{EBA1E9E6-E11D-43F3-B933-77E44B9CA591}" type="datetimeFigureOut">
              <a:rPr lang="en-US" smtClean="0"/>
              <a:pPr>
                <a:defRPr/>
              </a:pPr>
              <a:t>10/19/24</a:t>
            </a:fld>
            <a:endParaRPr lang="en-US"/>
          </a:p>
        </p:txBody>
      </p:sp>
      <p:sp>
        <p:nvSpPr>
          <p:cNvPr id="11" name="Footer Placeholder 10">
            <a:extLst>
              <a:ext uri="{FF2B5EF4-FFF2-40B4-BE49-F238E27FC236}">
                <a16:creationId xmlns:a16="http://schemas.microsoft.com/office/drawing/2014/main" id="{BACD3FAD-A27B-E944-D5F5-AF4364AB1F1F}"/>
              </a:ext>
            </a:extLst>
          </p:cNvPr>
          <p:cNvSpPr>
            <a:spLocks noGrp="1"/>
          </p:cNvSpPr>
          <p:nvPr>
            <p:ph type="ftr" sz="quarter" idx="17"/>
          </p:nvPr>
        </p:nvSpPr>
        <p:spPr/>
        <p:txBody>
          <a:bodyPr/>
          <a:lstStyle/>
          <a:p>
            <a:pPr>
              <a:defRPr/>
            </a:pPr>
            <a:endParaRPr lang="en-US" dirty="0"/>
          </a:p>
        </p:txBody>
      </p:sp>
      <p:sp>
        <p:nvSpPr>
          <p:cNvPr id="13" name="Slide Number Placeholder 12">
            <a:extLst>
              <a:ext uri="{FF2B5EF4-FFF2-40B4-BE49-F238E27FC236}">
                <a16:creationId xmlns:a16="http://schemas.microsoft.com/office/drawing/2014/main" id="{19444AC5-8916-D760-4EA9-90F2912AAA04}"/>
              </a:ext>
            </a:extLst>
          </p:cNvPr>
          <p:cNvSpPr>
            <a:spLocks noGrp="1"/>
          </p:cNvSpPr>
          <p:nvPr>
            <p:ph type="sldNum" sz="quarter" idx="18"/>
          </p:nvPr>
        </p:nvSpPr>
        <p:spPr/>
        <p:txBody>
          <a:bodyPr/>
          <a:lstStyle/>
          <a:p>
            <a:pPr>
              <a:defRPr/>
            </a:pPr>
            <a:fld id="{DDD0282B-01D0-4FF0-8A2B-8E94B1CAC476}" type="slidenum">
              <a:rPr lang="en-US" smtClean="0"/>
              <a:pPr>
                <a:defRPr/>
              </a:pPr>
              <a:t>‹#›</a:t>
            </a:fld>
            <a:endParaRPr lang="en-US"/>
          </a:p>
        </p:txBody>
      </p:sp>
    </p:spTree>
    <p:extLst>
      <p:ext uri="{BB962C8B-B14F-4D97-AF65-F5344CB8AC3E}">
        <p14:creationId xmlns:p14="http://schemas.microsoft.com/office/powerpoint/2010/main" val="2210727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24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11E8B992-6F78-48FA-8CC0-A56794466123}" type="datetimeFigureOut">
              <a:rPr lang="en-US"/>
              <a:pPr>
                <a:defRPr/>
              </a:pPr>
              <a:t>10/19/24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8B6B599-775F-482B-B77A-9054D4FB11A4}"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7678" y="796045"/>
            <a:ext cx="4298122" cy="4093952"/>
          </a:xfrm>
        </p:spPr>
        <p:txBody>
          <a:bodyPr/>
          <a:lstStyle>
            <a:lvl1pPr>
              <a:spcBef>
                <a:spcPts val="900"/>
              </a:spcBef>
              <a:defRPr sz="1600"/>
            </a:lvl1pPr>
            <a:lvl2pPr>
              <a:spcBef>
                <a:spcPts val="900"/>
              </a:spcBef>
              <a:defRPr sz="1400"/>
            </a:lvl2pPr>
            <a:lvl3pPr>
              <a:spcBef>
                <a:spcPts val="900"/>
              </a:spcBef>
              <a:defRPr sz="1200"/>
            </a:lvl3pPr>
            <a:lvl4pPr>
              <a:spcBef>
                <a:spcPts val="900"/>
              </a:spcBef>
              <a:defRPr sz="1100"/>
            </a:lvl4pPr>
            <a:lvl5pPr>
              <a:spcBef>
                <a:spcPts val="900"/>
              </a:spcBef>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5" y="796045"/>
            <a:ext cx="4314675" cy="4093952"/>
          </a:xfrm>
        </p:spPr>
        <p:txBody>
          <a:bodyPr/>
          <a:lstStyle>
            <a:lvl1pPr>
              <a:spcBef>
                <a:spcPts val="900"/>
              </a:spcBef>
              <a:defRPr sz="1600"/>
            </a:lvl1pPr>
            <a:lvl2pPr>
              <a:spcBef>
                <a:spcPts val="900"/>
              </a:spcBef>
              <a:defRPr sz="1400"/>
            </a:lvl2pPr>
            <a:lvl3pPr>
              <a:spcBef>
                <a:spcPts val="900"/>
              </a:spcBef>
              <a:defRPr sz="1200"/>
            </a:lvl3pPr>
            <a:lvl4pPr>
              <a:spcBef>
                <a:spcPts val="900"/>
              </a:spcBef>
              <a:defRPr sz="1100"/>
            </a:lvl4pPr>
            <a:lvl5pPr>
              <a:spcBef>
                <a:spcPts val="900"/>
              </a:spcBef>
              <a:defRPr sz="11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94BAC1DF-7814-49DB-84C3-BEF2848EAE0F}" type="datetimeFigureOut">
              <a:rPr lang="en-US"/>
              <a:pPr>
                <a:defRPr/>
              </a:pPr>
              <a:t>10/19/24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67DF219-258D-4F4D-A7E2-6B549D6A2D10}"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AD123300-458A-4CDB-9277-FFB43936DAE3}" type="datetimeFigureOut">
              <a:rPr lang="en-US"/>
              <a:pPr>
                <a:defRPr/>
              </a:pPr>
              <a:t>10/19/24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6BCBE2C-155D-49F2-A4A6-30D399C2737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D7DA82C-94AC-4354-BC72-61E914A7D769}" type="datetimeFigureOut">
              <a:rPr lang="en-US"/>
              <a:pPr>
                <a:defRPr/>
              </a:pPr>
              <a:t>10/19/24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D9E7599D-FD8C-4B49-B339-4111DB234F2A}"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ver slide with name and title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8AE731-F2CF-F141-4254-D13FFBB02056}"/>
              </a:ext>
            </a:extLst>
          </p:cNvPr>
          <p:cNvSpPr>
            <a:spLocks noGrp="1"/>
          </p:cNvSpPr>
          <p:nvPr>
            <p:ph type="body" sz="quarter" idx="10" hasCustomPrompt="1"/>
          </p:nvPr>
        </p:nvSpPr>
        <p:spPr>
          <a:xfrm>
            <a:off x="3449241" y="983456"/>
            <a:ext cx="4817269" cy="1125140"/>
          </a:xfrm>
        </p:spPr>
        <p:txBody>
          <a:bodyPr>
            <a:noAutofit/>
          </a:bodyPr>
          <a:lstStyle>
            <a:lvl1pPr marL="0" indent="0">
              <a:buNone/>
              <a:defRPr sz="3600">
                <a:solidFill>
                  <a:schemeClr val="tx1"/>
                </a:solidFill>
              </a:defRPr>
            </a:lvl1pPr>
            <a:lvl2pPr>
              <a:defRPr sz="2100">
                <a:solidFill>
                  <a:schemeClr val="tx1"/>
                </a:solidFill>
              </a:defRPr>
            </a:lvl2pPr>
            <a:lvl3pPr>
              <a:defRPr sz="2100">
                <a:solidFill>
                  <a:schemeClr val="tx1"/>
                </a:solidFill>
              </a:defRPr>
            </a:lvl3pPr>
            <a:lvl4pPr>
              <a:defRPr sz="2100">
                <a:solidFill>
                  <a:schemeClr val="tx1"/>
                </a:solidFill>
              </a:defRPr>
            </a:lvl4pPr>
            <a:lvl5pPr>
              <a:defRPr sz="2100">
                <a:solidFill>
                  <a:schemeClr val="tx1"/>
                </a:solidFill>
              </a:defRPr>
            </a:lvl5pPr>
          </a:lstStyle>
          <a:p>
            <a:pPr algn="l"/>
            <a:r>
              <a:rPr lang="en-US" dirty="0"/>
              <a:t>Cover slide presentation title</a:t>
            </a:r>
          </a:p>
        </p:txBody>
      </p:sp>
      <p:sp>
        <p:nvSpPr>
          <p:cNvPr id="6" name="Text Placeholder 5">
            <a:extLst>
              <a:ext uri="{FF2B5EF4-FFF2-40B4-BE49-F238E27FC236}">
                <a16:creationId xmlns:a16="http://schemas.microsoft.com/office/drawing/2014/main" id="{38926FA2-06C0-DF0E-0BE4-60126FAB68AF}"/>
              </a:ext>
            </a:extLst>
          </p:cNvPr>
          <p:cNvSpPr>
            <a:spLocks noGrp="1"/>
          </p:cNvSpPr>
          <p:nvPr>
            <p:ph type="body" sz="quarter" idx="13" hasCustomPrompt="1"/>
          </p:nvPr>
        </p:nvSpPr>
        <p:spPr>
          <a:xfrm>
            <a:off x="3449241" y="2603281"/>
            <a:ext cx="4299347" cy="659606"/>
          </a:xfrm>
        </p:spPr>
        <p:txBody>
          <a:bodyPr>
            <a:normAutofit/>
          </a:bodyPr>
          <a:lstStyle>
            <a:lvl1pPr marL="0" indent="0">
              <a:buNone/>
              <a:defRPr sz="1125" b="0" i="1">
                <a:solidFill>
                  <a:schemeClr val="tx1"/>
                </a:solidFill>
                <a:latin typeface="YaleNew" panose="02000602050000020003" pitchFamily="2" charset="77"/>
              </a:defRPr>
            </a:lvl1pPr>
          </a:lstStyle>
          <a:p>
            <a:pPr lvl="0"/>
            <a:r>
              <a:rPr lang="en-US" dirty="0"/>
              <a:t>Position title or role, Presenting Organization</a:t>
            </a:r>
          </a:p>
        </p:txBody>
      </p:sp>
      <p:sp>
        <p:nvSpPr>
          <p:cNvPr id="12" name="Text Placeholder 11">
            <a:extLst>
              <a:ext uri="{FF2B5EF4-FFF2-40B4-BE49-F238E27FC236}">
                <a16:creationId xmlns:a16="http://schemas.microsoft.com/office/drawing/2014/main" id="{8D92629E-BF76-30D0-FEAC-BDCA393C8776}"/>
              </a:ext>
            </a:extLst>
          </p:cNvPr>
          <p:cNvSpPr>
            <a:spLocks noGrp="1"/>
          </p:cNvSpPr>
          <p:nvPr>
            <p:ph type="body" sz="quarter" idx="14" hasCustomPrompt="1"/>
          </p:nvPr>
        </p:nvSpPr>
        <p:spPr>
          <a:xfrm>
            <a:off x="3449241" y="2371725"/>
            <a:ext cx="4165997" cy="200025"/>
          </a:xfrm>
        </p:spPr>
        <p:txBody>
          <a:bodyPr>
            <a:normAutofit/>
          </a:bodyPr>
          <a:lstStyle>
            <a:lvl1pPr marL="0" indent="0">
              <a:buNone/>
              <a:defRPr sz="900" b="0" i="0" spc="225">
                <a:latin typeface="YaleNew" panose="02000602050000020003" pitchFamily="2" charset="77"/>
                <a:cs typeface="Calibri" panose="020F0502020204030204" pitchFamily="34" charset="0"/>
              </a:defRPr>
            </a:lvl1pPr>
          </a:lstStyle>
          <a:p>
            <a:pPr lvl="0"/>
            <a:r>
              <a:rPr lang="en-US" dirty="0"/>
              <a:t>ALL CAPS • PRESENTER NAME HERE</a:t>
            </a:r>
          </a:p>
        </p:txBody>
      </p:sp>
      <p:sp>
        <p:nvSpPr>
          <p:cNvPr id="8" name="Picture Placeholder 5">
            <a:extLst>
              <a:ext uri="{FF2B5EF4-FFF2-40B4-BE49-F238E27FC236}">
                <a16:creationId xmlns:a16="http://schemas.microsoft.com/office/drawing/2014/main" id="{7EBB38DD-BEEE-0800-08EF-1371600DA7C9}"/>
              </a:ext>
            </a:extLst>
          </p:cNvPr>
          <p:cNvSpPr>
            <a:spLocks noGrp="1"/>
          </p:cNvSpPr>
          <p:nvPr>
            <p:ph type="pic" sz="quarter" idx="15" hasCustomPrompt="1"/>
          </p:nvPr>
        </p:nvSpPr>
        <p:spPr>
          <a:xfrm>
            <a:off x="3523383" y="4244579"/>
            <a:ext cx="2306240" cy="445294"/>
          </a:xfrm>
        </p:spPr>
        <p:txBody>
          <a:bodyPr/>
          <a:lstStyle/>
          <a:p>
            <a:r>
              <a:rPr lang="en-US" dirty="0"/>
              <a:t>Wordmark</a:t>
            </a:r>
          </a:p>
        </p:txBody>
      </p:sp>
      <p:sp>
        <p:nvSpPr>
          <p:cNvPr id="9" name="Title 8">
            <a:extLst>
              <a:ext uri="{FF2B5EF4-FFF2-40B4-BE49-F238E27FC236}">
                <a16:creationId xmlns:a16="http://schemas.microsoft.com/office/drawing/2014/main" id="{784584EB-C557-E3C2-8F68-B8587B5F302E}"/>
              </a:ext>
            </a:extLst>
          </p:cNvPr>
          <p:cNvSpPr>
            <a:spLocks noGrp="1"/>
          </p:cNvSpPr>
          <p:nvPr>
            <p:ph type="title"/>
          </p:nvPr>
        </p:nvSpPr>
        <p:spPr/>
        <p:txBody>
          <a:bodyPr/>
          <a:lstStyle/>
          <a:p>
            <a:r>
              <a:rPr lang="en-US"/>
              <a:t>Click to edit Master title style</a:t>
            </a:r>
          </a:p>
        </p:txBody>
      </p:sp>
      <p:sp>
        <p:nvSpPr>
          <p:cNvPr id="10" name="Date Placeholder 9">
            <a:extLst>
              <a:ext uri="{FF2B5EF4-FFF2-40B4-BE49-F238E27FC236}">
                <a16:creationId xmlns:a16="http://schemas.microsoft.com/office/drawing/2014/main" id="{2DBC9A75-0D43-232E-CB2A-B4BBD749765C}"/>
              </a:ext>
            </a:extLst>
          </p:cNvPr>
          <p:cNvSpPr>
            <a:spLocks noGrp="1"/>
          </p:cNvSpPr>
          <p:nvPr>
            <p:ph type="dt" sz="half" idx="16"/>
          </p:nvPr>
        </p:nvSpPr>
        <p:spPr/>
        <p:txBody>
          <a:bodyPr/>
          <a:lstStyle/>
          <a:p>
            <a:pPr>
              <a:defRPr/>
            </a:pPr>
            <a:fld id="{EBA1E9E6-E11D-43F3-B933-77E44B9CA591}" type="datetimeFigureOut">
              <a:rPr lang="en-US" smtClean="0"/>
              <a:pPr>
                <a:defRPr/>
              </a:pPr>
              <a:t>10/19/24</a:t>
            </a:fld>
            <a:endParaRPr lang="en-US"/>
          </a:p>
        </p:txBody>
      </p:sp>
      <p:sp>
        <p:nvSpPr>
          <p:cNvPr id="11" name="Footer Placeholder 10">
            <a:extLst>
              <a:ext uri="{FF2B5EF4-FFF2-40B4-BE49-F238E27FC236}">
                <a16:creationId xmlns:a16="http://schemas.microsoft.com/office/drawing/2014/main" id="{BACD3FAD-A27B-E944-D5F5-AF4364AB1F1F}"/>
              </a:ext>
            </a:extLst>
          </p:cNvPr>
          <p:cNvSpPr>
            <a:spLocks noGrp="1"/>
          </p:cNvSpPr>
          <p:nvPr>
            <p:ph type="ftr" sz="quarter" idx="17"/>
          </p:nvPr>
        </p:nvSpPr>
        <p:spPr/>
        <p:txBody>
          <a:bodyPr/>
          <a:lstStyle/>
          <a:p>
            <a:pPr>
              <a:defRPr/>
            </a:pPr>
            <a:endParaRPr lang="en-US" dirty="0"/>
          </a:p>
        </p:txBody>
      </p:sp>
      <p:sp>
        <p:nvSpPr>
          <p:cNvPr id="13" name="Slide Number Placeholder 12">
            <a:extLst>
              <a:ext uri="{FF2B5EF4-FFF2-40B4-BE49-F238E27FC236}">
                <a16:creationId xmlns:a16="http://schemas.microsoft.com/office/drawing/2014/main" id="{19444AC5-8916-D760-4EA9-90F2912AAA04}"/>
              </a:ext>
            </a:extLst>
          </p:cNvPr>
          <p:cNvSpPr>
            <a:spLocks noGrp="1"/>
          </p:cNvSpPr>
          <p:nvPr>
            <p:ph type="sldNum" sz="quarter" idx="18"/>
          </p:nvPr>
        </p:nvSpPr>
        <p:spPr/>
        <p:txBody>
          <a:bodyPr/>
          <a:lstStyle/>
          <a:p>
            <a:pPr>
              <a:defRPr/>
            </a:pPr>
            <a:fld id="{DDD0282B-01D0-4FF0-8A2B-8E94B1CAC476}" type="slidenum">
              <a:rPr lang="en-US" smtClean="0"/>
              <a:pPr>
                <a:defRPr/>
              </a:pPr>
              <a:t>‹#›</a:t>
            </a:fld>
            <a:endParaRPr lang="en-US"/>
          </a:p>
        </p:txBody>
      </p:sp>
    </p:spTree>
    <p:extLst>
      <p:ext uri="{BB962C8B-B14F-4D97-AF65-F5344CB8AC3E}">
        <p14:creationId xmlns:p14="http://schemas.microsoft.com/office/powerpoint/2010/main" val="3010363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ank you for attending image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29C8F3-B994-8C40-9644-41B2B7B3C997}"/>
              </a:ext>
            </a:extLst>
          </p:cNvPr>
          <p:cNvSpPr/>
          <p:nvPr userDrawn="1"/>
        </p:nvSpPr>
        <p:spPr>
          <a:xfrm>
            <a:off x="0" y="5621"/>
            <a:ext cx="3032760" cy="5143500"/>
          </a:xfrm>
          <a:prstGeom prst="rect">
            <a:avLst/>
          </a:prstGeom>
          <a:solidFill>
            <a:srgbClr val="00356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EF795522-318F-2C2D-E4C4-41C333A2051B}"/>
              </a:ext>
            </a:extLst>
          </p:cNvPr>
          <p:cNvSpPr>
            <a:spLocks noGrp="1"/>
          </p:cNvSpPr>
          <p:nvPr>
            <p:ph type="body" sz="quarter" idx="11" hasCustomPrompt="1"/>
          </p:nvPr>
        </p:nvSpPr>
        <p:spPr>
          <a:xfrm>
            <a:off x="370768" y="1198302"/>
            <a:ext cx="2275928" cy="1032520"/>
          </a:xfrm>
        </p:spPr>
        <p:txBody>
          <a:bodyPr>
            <a:noAutofit/>
          </a:bodyPr>
          <a:lstStyle>
            <a:lvl1pPr marL="0" indent="0">
              <a:buNone/>
              <a:defRPr sz="3000">
                <a:solidFill>
                  <a:schemeClr val="bg1"/>
                </a:solidFill>
              </a:defRPr>
            </a:lvl1pPr>
            <a:lvl2pPr>
              <a:defRPr sz="2100">
                <a:solidFill>
                  <a:schemeClr val="tx1"/>
                </a:solidFill>
              </a:defRPr>
            </a:lvl2pPr>
            <a:lvl3pPr>
              <a:defRPr sz="2100">
                <a:solidFill>
                  <a:schemeClr val="tx1"/>
                </a:solidFill>
              </a:defRPr>
            </a:lvl3pPr>
            <a:lvl4pPr>
              <a:defRPr sz="2100">
                <a:solidFill>
                  <a:schemeClr val="tx1"/>
                </a:solidFill>
              </a:defRPr>
            </a:lvl4pPr>
            <a:lvl5pPr>
              <a:defRPr sz="2100">
                <a:solidFill>
                  <a:schemeClr val="tx1"/>
                </a:solidFill>
              </a:defRPr>
            </a:lvl5pPr>
          </a:lstStyle>
          <a:p>
            <a:pPr algn="l"/>
            <a:r>
              <a:rPr lang="en-US" dirty="0"/>
              <a:t>Thank you for attending!</a:t>
            </a:r>
          </a:p>
        </p:txBody>
      </p:sp>
      <p:sp>
        <p:nvSpPr>
          <p:cNvPr id="3" name="Picture Placeholder 11">
            <a:extLst>
              <a:ext uri="{FF2B5EF4-FFF2-40B4-BE49-F238E27FC236}">
                <a16:creationId xmlns:a16="http://schemas.microsoft.com/office/drawing/2014/main" id="{E9C5B077-2DE3-9F51-528C-1098C21EB016}"/>
              </a:ext>
            </a:extLst>
          </p:cNvPr>
          <p:cNvSpPr>
            <a:spLocks noGrp="1"/>
          </p:cNvSpPr>
          <p:nvPr>
            <p:ph type="pic" sz="quarter" idx="12"/>
          </p:nvPr>
        </p:nvSpPr>
        <p:spPr>
          <a:xfrm>
            <a:off x="3032760" y="7882"/>
            <a:ext cx="6111240" cy="5143500"/>
          </a:xfrm>
        </p:spPr>
        <p:txBody>
          <a:bodyPr/>
          <a:lstStyle/>
          <a:p>
            <a:endParaRPr lang="en-US" dirty="0"/>
          </a:p>
        </p:txBody>
      </p:sp>
      <p:sp>
        <p:nvSpPr>
          <p:cNvPr id="4" name="Text Placeholder 13">
            <a:extLst>
              <a:ext uri="{FF2B5EF4-FFF2-40B4-BE49-F238E27FC236}">
                <a16:creationId xmlns:a16="http://schemas.microsoft.com/office/drawing/2014/main" id="{9E3E38D5-B522-1C34-CAAC-BD89458F63E1}"/>
              </a:ext>
            </a:extLst>
          </p:cNvPr>
          <p:cNvSpPr>
            <a:spLocks noGrp="1"/>
          </p:cNvSpPr>
          <p:nvPr>
            <p:ph type="body" sz="quarter" idx="17" hasCustomPrompt="1"/>
          </p:nvPr>
        </p:nvSpPr>
        <p:spPr>
          <a:xfrm>
            <a:off x="370285" y="2395900"/>
            <a:ext cx="2276475" cy="1472321"/>
          </a:xfrm>
        </p:spPr>
        <p:txBody>
          <a:bodyPr>
            <a:normAutofit/>
          </a:bodyPr>
          <a:lstStyle>
            <a:lvl1pPr marL="0" indent="0">
              <a:lnSpc>
                <a:spcPct val="100000"/>
              </a:lnSpc>
              <a:spcBef>
                <a:spcPts val="450"/>
              </a:spcBef>
              <a:buNone/>
              <a:defRPr sz="1350">
                <a:solidFill>
                  <a:schemeClr val="bg1"/>
                </a:solidFill>
                <a:latin typeface="+mn-lt"/>
              </a:defRPr>
            </a:lvl1pPr>
          </a:lstStyle>
          <a:p>
            <a:r>
              <a:rPr lang="en-US" dirty="0"/>
              <a:t>Lorem ipsum contact info:</a:t>
            </a:r>
          </a:p>
          <a:p>
            <a:r>
              <a:rPr lang="en-US" dirty="0"/>
              <a:t>Your name</a:t>
            </a:r>
          </a:p>
          <a:p>
            <a:r>
              <a:rPr lang="en-US" dirty="0" err="1"/>
              <a:t>your.name@yale.edu</a:t>
            </a:r>
            <a:endParaRPr lang="en-US" dirty="0"/>
          </a:p>
          <a:p>
            <a:r>
              <a:rPr lang="en-US" dirty="0" err="1"/>
              <a:t>Website.com</a:t>
            </a:r>
            <a:endParaRPr lang="en-US" dirty="0"/>
          </a:p>
        </p:txBody>
      </p:sp>
      <p:sp>
        <p:nvSpPr>
          <p:cNvPr id="6" name="Picture Placeholder 5">
            <a:extLst>
              <a:ext uri="{FF2B5EF4-FFF2-40B4-BE49-F238E27FC236}">
                <a16:creationId xmlns:a16="http://schemas.microsoft.com/office/drawing/2014/main" id="{395CF980-AE0C-CB1D-D1AF-A8F3EF23A6E5}"/>
              </a:ext>
            </a:extLst>
          </p:cNvPr>
          <p:cNvSpPr>
            <a:spLocks noGrp="1"/>
          </p:cNvSpPr>
          <p:nvPr>
            <p:ph type="pic" sz="quarter" idx="15" hasCustomPrompt="1"/>
          </p:nvPr>
        </p:nvSpPr>
        <p:spPr>
          <a:xfrm>
            <a:off x="370285" y="4398453"/>
            <a:ext cx="2306240" cy="445294"/>
          </a:xfrm>
        </p:spPr>
        <p:txBody>
          <a:bodyPr/>
          <a:lstStyle>
            <a:lvl1pPr>
              <a:defRPr>
                <a:solidFill>
                  <a:schemeClr val="bg1"/>
                </a:solidFill>
              </a:defRPr>
            </a:lvl1pPr>
          </a:lstStyle>
          <a:p>
            <a:r>
              <a:rPr lang="en-US" dirty="0"/>
              <a:t>Wordmark</a:t>
            </a:r>
          </a:p>
        </p:txBody>
      </p:sp>
    </p:spTree>
    <p:extLst>
      <p:ext uri="{BB962C8B-B14F-4D97-AF65-F5344CB8AC3E}">
        <p14:creationId xmlns:p14="http://schemas.microsoft.com/office/powerpoint/2010/main" val="4075154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1B4E-DC8D-00F7-C9AC-772D766FAF4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6A6D44A-D6A0-941C-71EB-EE2B018A66D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FEF0DB6-856F-6B36-D9E2-682D1787316A}"/>
              </a:ext>
            </a:extLst>
          </p:cNvPr>
          <p:cNvSpPr>
            <a:spLocks noGrp="1"/>
          </p:cNvSpPr>
          <p:nvPr>
            <p:ph type="dt" sz="half" idx="10"/>
          </p:nvPr>
        </p:nvSpPr>
        <p:spPr/>
        <p:txBody>
          <a:bodyPr/>
          <a:lstStyle/>
          <a:p>
            <a:pPr>
              <a:defRPr/>
            </a:pPr>
            <a:fld id="{EBA1E9E6-E11D-43F3-B933-77E44B9CA591}" type="datetimeFigureOut">
              <a:rPr lang="en-US" smtClean="0"/>
              <a:pPr>
                <a:defRPr/>
              </a:pPr>
              <a:t>10/19/24</a:t>
            </a:fld>
            <a:endParaRPr lang="en-US"/>
          </a:p>
        </p:txBody>
      </p:sp>
      <p:sp>
        <p:nvSpPr>
          <p:cNvPr id="5" name="Footer Placeholder 4">
            <a:extLst>
              <a:ext uri="{FF2B5EF4-FFF2-40B4-BE49-F238E27FC236}">
                <a16:creationId xmlns:a16="http://schemas.microsoft.com/office/drawing/2014/main" id="{D9F75DB6-A139-C948-7D15-05858CAB897C}"/>
              </a:ext>
            </a:extLst>
          </p:cNvPr>
          <p:cNvSpPr>
            <a:spLocks noGrp="1"/>
          </p:cNvSpPr>
          <p:nvPr>
            <p:ph type="ftr" sz="quarter" idx="11"/>
          </p:nvPr>
        </p:nvSpPr>
        <p:spPr/>
        <p:txBody>
          <a:bodyPr/>
          <a:lstStyle/>
          <a:p>
            <a:pPr>
              <a:defRPr/>
            </a:pPr>
            <a:endParaRPr lang="en-US" dirty="0"/>
          </a:p>
        </p:txBody>
      </p:sp>
      <p:sp>
        <p:nvSpPr>
          <p:cNvPr id="6" name="Slide Number Placeholder 5">
            <a:extLst>
              <a:ext uri="{FF2B5EF4-FFF2-40B4-BE49-F238E27FC236}">
                <a16:creationId xmlns:a16="http://schemas.microsoft.com/office/drawing/2014/main" id="{4B1A76D6-0C94-5012-2B2F-AD8F38852554}"/>
              </a:ext>
            </a:extLst>
          </p:cNvPr>
          <p:cNvSpPr>
            <a:spLocks noGrp="1"/>
          </p:cNvSpPr>
          <p:nvPr>
            <p:ph type="sldNum" sz="quarter" idx="12"/>
          </p:nvPr>
        </p:nvSpPr>
        <p:spPr/>
        <p:txBody>
          <a:bodyPr/>
          <a:lstStyle/>
          <a:p>
            <a:pPr>
              <a:defRPr/>
            </a:pPr>
            <a:fld id="{DDD0282B-01D0-4FF0-8A2B-8E94B1CAC476}" type="slidenum">
              <a:rPr lang="en-US" smtClean="0"/>
              <a:pPr>
                <a:defRPr/>
              </a:pPr>
              <a:t>‹#›</a:t>
            </a:fld>
            <a:endParaRPr lang="en-US"/>
          </a:p>
        </p:txBody>
      </p:sp>
    </p:spTree>
    <p:extLst>
      <p:ext uri="{BB962C8B-B14F-4D97-AF65-F5344CB8AC3E}">
        <p14:creationId xmlns:p14="http://schemas.microsoft.com/office/powerpoint/2010/main" val="1134373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2.pn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049136" y="123733"/>
            <a:ext cx="6913217" cy="60462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197685" y="891623"/>
            <a:ext cx="8765197" cy="40355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97678" y="4743612"/>
            <a:ext cx="2133600" cy="273844"/>
          </a:xfrm>
          <a:prstGeom prst="rect">
            <a:avLst/>
          </a:prstGeom>
        </p:spPr>
        <p:txBody>
          <a:bodyPr vert="horz" lIns="91440" tIns="45720" rIns="91440" bIns="45720" rtlCol="0" anchor="ctr"/>
          <a:lstStyle>
            <a:lvl1pPr algn="l" fontAlgn="auto">
              <a:spcBef>
                <a:spcPts val="0"/>
              </a:spcBef>
              <a:spcAft>
                <a:spcPts val="0"/>
              </a:spcAft>
              <a:defRPr sz="1050" smtClean="0">
                <a:solidFill>
                  <a:schemeClr val="tx1">
                    <a:tint val="75000"/>
                  </a:schemeClr>
                </a:solidFill>
                <a:latin typeface="+mn-lt"/>
              </a:defRPr>
            </a:lvl1pPr>
          </a:lstStyle>
          <a:p>
            <a:pPr>
              <a:defRPr/>
            </a:pPr>
            <a:fld id="{EBA1E9E6-E11D-43F3-B933-77E44B9CA591}" type="datetimeFigureOut">
              <a:rPr lang="en-US" smtClean="0"/>
              <a:pPr>
                <a:defRPr/>
              </a:pPr>
              <a:t>10/19/24</a:t>
            </a:fld>
            <a:endParaRPr lang="en-US"/>
          </a:p>
        </p:txBody>
      </p:sp>
      <p:sp>
        <p:nvSpPr>
          <p:cNvPr id="5" name="Footer Placeholder 4"/>
          <p:cNvSpPr>
            <a:spLocks noGrp="1"/>
          </p:cNvSpPr>
          <p:nvPr>
            <p:ph type="ftr" sz="quarter" idx="3"/>
          </p:nvPr>
        </p:nvSpPr>
        <p:spPr>
          <a:xfrm>
            <a:off x="3124200" y="4743612"/>
            <a:ext cx="2895600" cy="273844"/>
          </a:xfrm>
          <a:prstGeom prst="rect">
            <a:avLst/>
          </a:prstGeom>
        </p:spPr>
        <p:txBody>
          <a:bodyPr vert="horz" lIns="91440" tIns="45720" rIns="91440" bIns="45720" rtlCol="0" anchor="ctr"/>
          <a:lstStyle>
            <a:lvl1pPr algn="ctr" fontAlgn="auto">
              <a:spcBef>
                <a:spcPts val="0"/>
              </a:spcBef>
              <a:spcAft>
                <a:spcPts val="0"/>
              </a:spcAft>
              <a:defRPr sz="1050">
                <a:solidFill>
                  <a:schemeClr val="tx1">
                    <a:tint val="75000"/>
                  </a:schemeClr>
                </a:solidFill>
                <a:latin typeface="+mn-lt"/>
              </a:defRPr>
            </a:lvl1pPr>
          </a:lstStyle>
          <a:p>
            <a:pPr>
              <a:defRPr/>
            </a:pPr>
            <a:endParaRPr lang="en-US" dirty="0"/>
          </a:p>
        </p:txBody>
      </p:sp>
      <p:sp>
        <p:nvSpPr>
          <p:cNvPr id="10" name="Title 2"/>
          <p:cNvSpPr txBox="1">
            <a:spLocks/>
          </p:cNvSpPr>
          <p:nvPr/>
        </p:nvSpPr>
        <p:spPr>
          <a:xfrm>
            <a:off x="236538" y="4818460"/>
            <a:ext cx="4303712" cy="319088"/>
          </a:xfrm>
          <a:prstGeom prst="rect">
            <a:avLst/>
          </a:prstGeom>
        </p:spPr>
        <p:txBody>
          <a:bodyPr anchor="ctr">
            <a:normAutofit/>
          </a:bodyPr>
          <a:lstStyle/>
          <a:p>
            <a:pPr algn="r" fontAlgn="auto">
              <a:spcBef>
                <a:spcPts val="0"/>
              </a:spcBef>
              <a:spcAft>
                <a:spcPts val="0"/>
              </a:spcAft>
              <a:defRPr/>
            </a:pPr>
            <a:endParaRPr lang="en-US" sz="1100" cap="small" dirty="0">
              <a:solidFill>
                <a:srgbClr val="9C0601"/>
              </a:solidFill>
              <a:latin typeface="Arial"/>
              <a:ea typeface="+mj-ea"/>
              <a:cs typeface="Arial"/>
            </a:endParaRPr>
          </a:p>
        </p:txBody>
      </p:sp>
      <p:sp>
        <p:nvSpPr>
          <p:cNvPr id="6" name="Slide Number Placeholder 5"/>
          <p:cNvSpPr>
            <a:spLocks noGrp="1"/>
          </p:cNvSpPr>
          <p:nvPr>
            <p:ph type="sldNum" sz="quarter" idx="4"/>
          </p:nvPr>
        </p:nvSpPr>
        <p:spPr>
          <a:xfrm>
            <a:off x="6829275" y="4746612"/>
            <a:ext cx="2133600" cy="273844"/>
          </a:xfrm>
          <a:prstGeom prst="rect">
            <a:avLst/>
          </a:prstGeom>
        </p:spPr>
        <p:txBody>
          <a:bodyPr vert="horz" lIns="91440" tIns="45720" rIns="91440" bIns="45720" rtlCol="0" anchor="ctr"/>
          <a:lstStyle>
            <a:lvl1pPr algn="r" fontAlgn="auto">
              <a:spcBef>
                <a:spcPts val="0"/>
              </a:spcBef>
              <a:spcAft>
                <a:spcPts val="0"/>
              </a:spcAft>
              <a:defRPr sz="1050" smtClean="0">
                <a:solidFill>
                  <a:schemeClr val="tx1">
                    <a:tint val="75000"/>
                  </a:schemeClr>
                </a:solidFill>
                <a:latin typeface="+mn-lt"/>
              </a:defRPr>
            </a:lvl1pPr>
          </a:lstStyle>
          <a:p>
            <a:pPr>
              <a:defRPr/>
            </a:pPr>
            <a:fld id="{DDD0282B-01D0-4FF0-8A2B-8E94B1CAC476}" type="slidenum">
              <a:rPr lang="en-US" smtClean="0"/>
              <a:pPr>
                <a:defRPr/>
              </a:pPr>
              <a:t>‹#›</a:t>
            </a:fld>
            <a:endParaRPr lang="en-US"/>
          </a:p>
        </p:txBody>
      </p:sp>
      <p:cxnSp>
        <p:nvCxnSpPr>
          <p:cNvPr id="3" name="Elbow Connector 2"/>
          <p:cNvCxnSpPr>
            <a:cxnSpLocks/>
          </p:cNvCxnSpPr>
          <p:nvPr/>
        </p:nvCxnSpPr>
        <p:spPr>
          <a:xfrm flipH="1">
            <a:off x="236544" y="426049"/>
            <a:ext cx="8682843" cy="1580"/>
          </a:xfrm>
          <a:prstGeom prst="bentConnector5">
            <a:avLst>
              <a:gd name="adj1" fmla="val -1327"/>
              <a:gd name="adj2" fmla="val 291622278"/>
              <a:gd name="adj3" fmla="val 101392"/>
            </a:avLst>
          </a:prstGeom>
          <a:ln w="19050" cmpd="sng">
            <a:solidFill>
              <a:srgbClr val="002060"/>
            </a:solidFill>
          </a:ln>
          <a:effectLst>
            <a:outerShdw blurRad="25400" dist="12700" dir="2700000" algn="tl" rotWithShape="0">
              <a:srgbClr val="000000">
                <a:alpha val="30000"/>
              </a:srgbClr>
            </a:outerShdw>
          </a:effectLst>
        </p:spPr>
        <p:style>
          <a:lnRef idx="2">
            <a:schemeClr val="accent1"/>
          </a:lnRef>
          <a:fillRef idx="0">
            <a:schemeClr val="accent1"/>
          </a:fillRef>
          <a:effectRef idx="1">
            <a:schemeClr val="accent1"/>
          </a:effectRef>
          <a:fontRef idx="minor">
            <a:schemeClr val="tx1"/>
          </a:fontRef>
        </p:style>
      </p:cxnSp>
      <p:pic>
        <p:nvPicPr>
          <p:cNvPr id="7" name="Picture 6" descr="Logo&#10;&#10;Description automatically generated">
            <a:extLst>
              <a:ext uri="{FF2B5EF4-FFF2-40B4-BE49-F238E27FC236}">
                <a16:creationId xmlns:a16="http://schemas.microsoft.com/office/drawing/2014/main" id="{0A0AF312-9BC1-BE94-E40C-BE2770220F13}"/>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34554" y="166903"/>
            <a:ext cx="616573" cy="604628"/>
          </a:xfrm>
          <a:prstGeom prst="rect">
            <a:avLst/>
          </a:prstGeom>
        </p:spPr>
      </p:pic>
      <p:pic>
        <p:nvPicPr>
          <p:cNvPr id="15" name="Picture 14" descr="A picture containing text, sign&#10;&#10;Description automatically generated">
            <a:extLst>
              <a:ext uri="{FF2B5EF4-FFF2-40B4-BE49-F238E27FC236}">
                <a16:creationId xmlns:a16="http://schemas.microsoft.com/office/drawing/2014/main" id="{5FD5B83D-B162-A791-CAB7-090453B1FD7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192873" y="166588"/>
            <a:ext cx="616573" cy="647401"/>
          </a:xfrm>
          <a:prstGeom prst="rect">
            <a:avLst/>
          </a:prstGeom>
        </p:spPr>
      </p:pic>
      <p:pic>
        <p:nvPicPr>
          <p:cNvPr id="2" name="Picture 2">
            <a:extLst>
              <a:ext uri="{FF2B5EF4-FFF2-40B4-BE49-F238E27FC236}">
                <a16:creationId xmlns:a16="http://schemas.microsoft.com/office/drawing/2014/main" id="{89CB2858-1B00-A70A-6EC9-37267F12917D}"/>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1332" t="17636" r="1334" b="18319"/>
          <a:stretch/>
        </p:blipFill>
        <p:spPr bwMode="auto">
          <a:xfrm>
            <a:off x="7139217" y="4893173"/>
            <a:ext cx="1768245" cy="22333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p:txStyles>
    <p:titleStyle>
      <a:lvl1pPr algn="ctr" rtl="0" eaLnBrk="1" fontAlgn="base" hangingPunct="1">
        <a:spcBef>
          <a:spcPct val="0"/>
        </a:spcBef>
        <a:spcAft>
          <a:spcPct val="0"/>
        </a:spcAft>
        <a:defRPr sz="3200" b="1" i="0" kern="1200">
          <a:solidFill>
            <a:schemeClr val="tx1"/>
          </a:solidFill>
          <a:latin typeface="Iowan Old Style Roman"/>
          <a:ea typeface="+mj-ea"/>
          <a:cs typeface="Iowan Old Style Roman"/>
        </a:defRPr>
      </a:lvl1pPr>
      <a:lvl2pPr algn="ctr" rtl="0" eaLnBrk="1" fontAlgn="base" hangingPunct="1">
        <a:spcBef>
          <a:spcPct val="0"/>
        </a:spcBef>
        <a:spcAft>
          <a:spcPct val="0"/>
        </a:spcAft>
        <a:defRPr sz="4400" b="1">
          <a:solidFill>
            <a:schemeClr val="tx1"/>
          </a:solidFill>
          <a:latin typeface="Calibri" pitchFamily="34" charset="0"/>
        </a:defRPr>
      </a:lvl2pPr>
      <a:lvl3pPr algn="ctr" rtl="0" eaLnBrk="1" fontAlgn="base" hangingPunct="1">
        <a:spcBef>
          <a:spcPct val="0"/>
        </a:spcBef>
        <a:spcAft>
          <a:spcPct val="0"/>
        </a:spcAft>
        <a:defRPr sz="4400" b="1">
          <a:solidFill>
            <a:schemeClr val="tx1"/>
          </a:solidFill>
          <a:latin typeface="Calibri" pitchFamily="34" charset="0"/>
        </a:defRPr>
      </a:lvl3pPr>
      <a:lvl4pPr algn="ctr" rtl="0" eaLnBrk="1" fontAlgn="base" hangingPunct="1">
        <a:spcBef>
          <a:spcPct val="0"/>
        </a:spcBef>
        <a:spcAft>
          <a:spcPct val="0"/>
        </a:spcAft>
        <a:defRPr sz="4400" b="1">
          <a:solidFill>
            <a:schemeClr val="tx1"/>
          </a:solidFill>
          <a:latin typeface="Calibri" pitchFamily="34" charset="0"/>
        </a:defRPr>
      </a:lvl4pPr>
      <a:lvl5pPr algn="ctr" rtl="0" eaLnBrk="1" fontAlgn="base" hangingPunct="1">
        <a:spcBef>
          <a:spcPct val="0"/>
        </a:spcBef>
        <a:spcAft>
          <a:spcPct val="0"/>
        </a:spcAft>
        <a:defRPr sz="4400" b="1">
          <a:solidFill>
            <a:schemeClr val="tx1"/>
          </a:solidFill>
          <a:latin typeface="Calibri" pitchFamily="34" charset="0"/>
        </a:defRPr>
      </a:lvl5pPr>
      <a:lvl6pPr marL="457200" algn="ctr" rtl="0" eaLnBrk="1" fontAlgn="base" hangingPunct="1">
        <a:spcBef>
          <a:spcPct val="0"/>
        </a:spcBef>
        <a:spcAft>
          <a:spcPct val="0"/>
        </a:spcAft>
        <a:defRPr sz="4400" b="1">
          <a:solidFill>
            <a:schemeClr val="tx1"/>
          </a:solidFill>
          <a:latin typeface="Calibri" pitchFamily="34" charset="0"/>
        </a:defRPr>
      </a:lvl6pPr>
      <a:lvl7pPr marL="914400" algn="ctr" rtl="0" eaLnBrk="1" fontAlgn="base" hangingPunct="1">
        <a:spcBef>
          <a:spcPct val="0"/>
        </a:spcBef>
        <a:spcAft>
          <a:spcPct val="0"/>
        </a:spcAft>
        <a:defRPr sz="4400" b="1">
          <a:solidFill>
            <a:schemeClr val="tx1"/>
          </a:solidFill>
          <a:latin typeface="Calibri" pitchFamily="34" charset="0"/>
        </a:defRPr>
      </a:lvl7pPr>
      <a:lvl8pPr marL="1371600" algn="ctr" rtl="0" eaLnBrk="1" fontAlgn="base" hangingPunct="1">
        <a:spcBef>
          <a:spcPct val="0"/>
        </a:spcBef>
        <a:spcAft>
          <a:spcPct val="0"/>
        </a:spcAft>
        <a:defRPr sz="4400" b="1">
          <a:solidFill>
            <a:schemeClr val="tx1"/>
          </a:solidFill>
          <a:latin typeface="Calibri" pitchFamily="34" charset="0"/>
        </a:defRPr>
      </a:lvl8pPr>
      <a:lvl9pPr marL="1828800" algn="ctr" rtl="0" eaLnBrk="1" fontAlgn="base" hangingPunct="1">
        <a:spcBef>
          <a:spcPct val="0"/>
        </a:spcBef>
        <a:spcAft>
          <a:spcPct val="0"/>
        </a:spcAft>
        <a:defRPr sz="4400" b="1">
          <a:solidFill>
            <a:schemeClr val="tx1"/>
          </a:solidFill>
          <a:latin typeface="Calibri" pitchFamily="34" charset="0"/>
        </a:defRPr>
      </a:lvl9pPr>
    </p:titleStyle>
    <p:bodyStyle>
      <a:lvl1pPr marL="342900" indent="-231775" algn="l" rtl="0" eaLnBrk="1" fontAlgn="base" hangingPunct="1">
        <a:spcBef>
          <a:spcPts val="1200"/>
        </a:spcBef>
        <a:spcAft>
          <a:spcPct val="0"/>
        </a:spcAft>
        <a:buFont typeface="Arial" charset="0"/>
        <a:buChar char="•"/>
        <a:defRPr sz="1800" b="1" kern="1200">
          <a:solidFill>
            <a:schemeClr val="tx1"/>
          </a:solidFill>
          <a:latin typeface="Lucida Grande"/>
          <a:ea typeface="+mn-ea"/>
          <a:cs typeface="Lucida Grande"/>
        </a:defRPr>
      </a:lvl1pPr>
      <a:lvl2pPr marL="742950" indent="-285750" algn="l" rtl="0" eaLnBrk="1" fontAlgn="base" hangingPunct="1">
        <a:spcBef>
          <a:spcPts val="1200"/>
        </a:spcBef>
        <a:spcAft>
          <a:spcPct val="0"/>
        </a:spcAft>
        <a:buFontTx/>
        <a:buChar char="−"/>
        <a:defRPr sz="1800" b="1" kern="1200">
          <a:solidFill>
            <a:srgbClr val="0070C0"/>
          </a:solidFill>
          <a:latin typeface="Lucida Grande"/>
          <a:ea typeface="+mn-ea"/>
          <a:cs typeface="Lucida Grande"/>
        </a:defRPr>
      </a:lvl2pPr>
      <a:lvl3pPr marL="1143000" indent="-228600" algn="l" rtl="0" eaLnBrk="1" fontAlgn="base" hangingPunct="1">
        <a:spcBef>
          <a:spcPts val="1200"/>
        </a:spcBef>
        <a:spcAft>
          <a:spcPct val="0"/>
        </a:spcAft>
        <a:buFontTx/>
        <a:buChar char="»"/>
        <a:defRPr sz="1600" b="1" kern="1200">
          <a:solidFill>
            <a:schemeClr val="tx1"/>
          </a:solidFill>
          <a:latin typeface="Lucida Grande"/>
          <a:ea typeface="+mn-ea"/>
          <a:cs typeface="Lucida Grande"/>
        </a:defRPr>
      </a:lvl3pPr>
      <a:lvl4pPr marL="1600200" indent="-228600" algn="l" rtl="0" eaLnBrk="1" fontAlgn="base" hangingPunct="1">
        <a:spcBef>
          <a:spcPts val="1200"/>
        </a:spcBef>
        <a:spcAft>
          <a:spcPct val="0"/>
        </a:spcAft>
        <a:buFont typeface="Arial" charset="0"/>
        <a:buChar char="–"/>
        <a:defRPr sz="1400" b="1" kern="1200">
          <a:solidFill>
            <a:schemeClr val="tx1"/>
          </a:solidFill>
          <a:latin typeface="Lucida Grande"/>
          <a:ea typeface="+mn-ea"/>
          <a:cs typeface="Lucida Grande"/>
        </a:defRPr>
      </a:lvl4pPr>
      <a:lvl5pPr marL="2057400" indent="-228600" algn="l" rtl="0" eaLnBrk="1" fontAlgn="base" hangingPunct="1">
        <a:spcBef>
          <a:spcPts val="1200"/>
        </a:spcBef>
        <a:spcAft>
          <a:spcPct val="0"/>
        </a:spcAft>
        <a:buFont typeface="Arial" charset="0"/>
        <a:buChar char="»"/>
        <a:defRPr sz="1100" b="1" kern="1200">
          <a:solidFill>
            <a:schemeClr val="tx1"/>
          </a:solidFill>
          <a:latin typeface="Lucida Grande"/>
          <a:ea typeface="+mn-ea"/>
          <a:cs typeface="Lucida Grand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2D305E-DFAA-B8A2-0F1C-ADB5FCD3BBC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A78598-E8B9-806D-7811-7AB5B25B3321}"/>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A7FD14-1D07-BACD-0F5C-D103EE0676C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pPr>
              <a:defRPr/>
            </a:pPr>
            <a:fld id="{EBA1E9E6-E11D-43F3-B933-77E44B9CA591}" type="datetimeFigureOut">
              <a:rPr lang="en-US" smtClean="0"/>
              <a:pPr>
                <a:defRPr/>
              </a:pPr>
              <a:t>10/19/24</a:t>
            </a:fld>
            <a:endParaRPr lang="en-US"/>
          </a:p>
        </p:txBody>
      </p:sp>
      <p:sp>
        <p:nvSpPr>
          <p:cNvPr id="5" name="Footer Placeholder 4">
            <a:extLst>
              <a:ext uri="{FF2B5EF4-FFF2-40B4-BE49-F238E27FC236}">
                <a16:creationId xmlns:a16="http://schemas.microsoft.com/office/drawing/2014/main" id="{6E7E41D6-994C-33DD-00B9-0AB6250EE85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pPr>
              <a:defRPr/>
            </a:pPr>
            <a:endParaRPr lang="en-US" dirty="0"/>
          </a:p>
        </p:txBody>
      </p:sp>
      <p:sp>
        <p:nvSpPr>
          <p:cNvPr id="6" name="Slide Number Placeholder 5">
            <a:extLst>
              <a:ext uri="{FF2B5EF4-FFF2-40B4-BE49-F238E27FC236}">
                <a16:creationId xmlns:a16="http://schemas.microsoft.com/office/drawing/2014/main" id="{6FDC6B3B-34B2-DAA1-9491-548CB752EAD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pPr>
              <a:defRPr/>
            </a:pPr>
            <a:fld id="{DDD0282B-01D0-4FF0-8A2B-8E94B1CAC476}" type="slidenum">
              <a:rPr lang="en-US" smtClean="0"/>
              <a:pPr>
                <a:defRPr/>
              </a:pPr>
              <a:t>‹#›</a:t>
            </a:fld>
            <a:endParaRPr lang="en-US"/>
          </a:p>
        </p:txBody>
      </p:sp>
      <p:pic>
        <p:nvPicPr>
          <p:cNvPr id="7" name="Picture 6" descr="Logo&#10;&#10;Description automatically generated">
            <a:extLst>
              <a:ext uri="{FF2B5EF4-FFF2-40B4-BE49-F238E27FC236}">
                <a16:creationId xmlns:a16="http://schemas.microsoft.com/office/drawing/2014/main" id="{7F8C0AF5-04B0-713A-6F51-09F58B4F0B6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34554" y="166903"/>
            <a:ext cx="616573" cy="604628"/>
          </a:xfrm>
          <a:prstGeom prst="rect">
            <a:avLst/>
          </a:prstGeom>
        </p:spPr>
      </p:pic>
      <p:pic>
        <p:nvPicPr>
          <p:cNvPr id="8" name="Picture 7" descr="A picture containing text, sign&#10;&#10;Description automatically generated">
            <a:extLst>
              <a:ext uri="{FF2B5EF4-FFF2-40B4-BE49-F238E27FC236}">
                <a16:creationId xmlns:a16="http://schemas.microsoft.com/office/drawing/2014/main" id="{5120FEC4-9C36-D558-ABCE-92AFCEF6F5C9}"/>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192873" y="166588"/>
            <a:ext cx="616573" cy="647401"/>
          </a:xfrm>
          <a:prstGeom prst="rect">
            <a:avLst/>
          </a:prstGeom>
        </p:spPr>
      </p:pic>
    </p:spTree>
    <p:extLst>
      <p:ext uri="{BB962C8B-B14F-4D97-AF65-F5344CB8AC3E}">
        <p14:creationId xmlns:p14="http://schemas.microsoft.com/office/powerpoint/2010/main" val="2283207241"/>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 Id="rId4" Type="http://schemas.openxmlformats.org/officeDocument/2006/relationships/image" Target="../media/image39.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7E9D32-155A-42C2-3E4E-CF95336F72F4}"/>
              </a:ext>
            </a:extLst>
          </p:cNvPr>
          <p:cNvSpPr>
            <a:spLocks noGrp="1"/>
          </p:cNvSpPr>
          <p:nvPr>
            <p:ph type="body" sz="quarter" idx="10"/>
          </p:nvPr>
        </p:nvSpPr>
        <p:spPr>
          <a:xfrm>
            <a:off x="740331" y="983456"/>
            <a:ext cx="5207079" cy="1125140"/>
          </a:xfrm>
        </p:spPr>
        <p:txBody>
          <a:bodyPr/>
          <a:lstStyle/>
          <a:p>
            <a:r>
              <a:rPr lang="en-US" dirty="0"/>
              <a:t>Tele-LLMs: Large Language Models for Telecom</a:t>
            </a:r>
            <a:br>
              <a:rPr lang="en-US" dirty="0"/>
            </a:br>
            <a:endParaRPr lang="en-US" dirty="0"/>
          </a:p>
        </p:txBody>
      </p:sp>
      <p:sp>
        <p:nvSpPr>
          <p:cNvPr id="4" name="Text Placeholder 3">
            <a:extLst>
              <a:ext uri="{FF2B5EF4-FFF2-40B4-BE49-F238E27FC236}">
                <a16:creationId xmlns:a16="http://schemas.microsoft.com/office/drawing/2014/main" id="{037FB169-D746-444C-A487-68B7FECB9A10}"/>
              </a:ext>
            </a:extLst>
          </p:cNvPr>
          <p:cNvSpPr>
            <a:spLocks noGrp="1"/>
          </p:cNvSpPr>
          <p:nvPr>
            <p:ph type="body" sz="quarter" idx="13"/>
          </p:nvPr>
        </p:nvSpPr>
        <p:spPr>
          <a:xfrm>
            <a:off x="869069" y="2671259"/>
            <a:ext cx="4277439" cy="825720"/>
          </a:xfrm>
        </p:spPr>
        <p:txBody>
          <a:bodyPr>
            <a:normAutofit/>
          </a:bodyPr>
          <a:lstStyle/>
          <a:p>
            <a:r>
              <a:rPr lang="en-US" sz="1200" dirty="0"/>
              <a:t>Ali Maatouk</a:t>
            </a:r>
          </a:p>
        </p:txBody>
      </p:sp>
      <p:pic>
        <p:nvPicPr>
          <p:cNvPr id="9" name="Picture Placeholder 8" descr="Harkness Tower with a clock on it&#10;&#10;Description automatically generated">
            <a:extLst>
              <a:ext uri="{FF2B5EF4-FFF2-40B4-BE49-F238E27FC236}">
                <a16:creationId xmlns:a16="http://schemas.microsoft.com/office/drawing/2014/main" id="{4458EC05-FEAA-4B87-E8E9-F4758DF7F5D1}"/>
              </a:ext>
            </a:extLst>
          </p:cNvPr>
          <p:cNvPicPr>
            <a:picLocks noGrp="1" noChangeAspect="1"/>
          </p:cNvPicPr>
          <p:nvPr>
            <p:ph type="pic" sz="quarter" idx="15"/>
          </p:nvPr>
        </p:nvPicPr>
        <p:blipFill>
          <a:blip r:embed="rId3" cstate="print">
            <a:extLst>
              <a:ext uri="{28A0092B-C50C-407E-A947-70E740481C1C}">
                <a14:useLocalDpi xmlns:a14="http://schemas.microsoft.com/office/drawing/2010/main"/>
              </a:ext>
            </a:extLst>
          </a:blip>
          <a:srcRect/>
          <a:stretch>
            <a:fillRect/>
          </a:stretch>
        </p:blipFill>
        <p:spPr>
          <a:xfrm>
            <a:off x="6073140" y="0"/>
            <a:ext cx="3082290" cy="5143500"/>
          </a:xfrm>
        </p:spPr>
      </p:pic>
      <p:pic>
        <p:nvPicPr>
          <p:cNvPr id="2" name="Graphic 1">
            <a:extLst>
              <a:ext uri="{FF2B5EF4-FFF2-40B4-BE49-F238E27FC236}">
                <a16:creationId xmlns:a16="http://schemas.microsoft.com/office/drawing/2014/main" id="{30B5BA39-77DA-13CF-F051-707D97D9BA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3953" y="4262914"/>
            <a:ext cx="3661587" cy="519550"/>
          </a:xfrm>
          <a:prstGeom prst="rect">
            <a:avLst/>
          </a:prstGeom>
        </p:spPr>
      </p:pic>
    </p:spTree>
    <p:extLst>
      <p:ext uri="{BB962C8B-B14F-4D97-AF65-F5344CB8AC3E}">
        <p14:creationId xmlns:p14="http://schemas.microsoft.com/office/powerpoint/2010/main" val="1475754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71212-7979-4AB6-58BC-885DA498F0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6D41C2-2087-9E39-EE2E-79C4C40F092B}"/>
              </a:ext>
            </a:extLst>
          </p:cNvPr>
          <p:cNvSpPr>
            <a:spLocks noGrp="1"/>
          </p:cNvSpPr>
          <p:nvPr>
            <p:ph type="title"/>
          </p:nvPr>
        </p:nvSpPr>
        <p:spPr/>
        <p:txBody>
          <a:bodyPr/>
          <a:lstStyle/>
          <a:p>
            <a:r>
              <a:rPr lang="en-US" dirty="0"/>
              <a:t>Remaining Material</a:t>
            </a:r>
          </a:p>
        </p:txBody>
      </p:sp>
      <p:sp>
        <p:nvSpPr>
          <p:cNvPr id="3" name="Content Placeholder 2">
            <a:extLst>
              <a:ext uri="{FF2B5EF4-FFF2-40B4-BE49-F238E27FC236}">
                <a16:creationId xmlns:a16="http://schemas.microsoft.com/office/drawing/2014/main" id="{77C8A8C0-D9DB-9BC1-55A0-7BD8E61812E1}"/>
              </a:ext>
            </a:extLst>
          </p:cNvPr>
          <p:cNvSpPr>
            <a:spLocks noGrp="1"/>
          </p:cNvSpPr>
          <p:nvPr>
            <p:ph idx="1"/>
          </p:nvPr>
        </p:nvSpPr>
        <p:spPr>
          <a:xfrm>
            <a:off x="197685" y="891623"/>
            <a:ext cx="5105663" cy="4035585"/>
          </a:xfrm>
        </p:spPr>
        <p:txBody>
          <a:bodyPr/>
          <a:lstStyle/>
          <a:p>
            <a:pPr marL="111125" indent="0">
              <a:buNone/>
            </a:pPr>
            <a:endParaRPr lang="en-US" sz="1200" b="0" dirty="0"/>
          </a:p>
          <a:p>
            <a:pPr marL="111125" indent="0">
              <a:buNone/>
            </a:pPr>
            <a:r>
              <a:rPr lang="en-US" sz="1200" dirty="0"/>
              <a:t>Standards</a:t>
            </a:r>
            <a:endParaRPr lang="en-US" sz="1200" b="0" dirty="0"/>
          </a:p>
          <a:p>
            <a:r>
              <a:rPr lang="en-US" sz="1200" b="0" dirty="0"/>
              <a:t>FTP server to download the word documents</a:t>
            </a:r>
          </a:p>
          <a:p>
            <a:r>
              <a:rPr lang="en-US" sz="1200" b="0" dirty="0"/>
              <a:t>Cleaning &amp; structuring:</a:t>
            </a:r>
          </a:p>
          <a:p>
            <a:pPr lvl="1"/>
            <a:r>
              <a:rPr lang="en-US" sz="1200" b="0" dirty="0"/>
              <a:t>Removal of references, appendices, figures, and other non-critical information  </a:t>
            </a:r>
          </a:p>
          <a:p>
            <a:pPr lvl="1"/>
            <a:r>
              <a:rPr lang="en-US" sz="1200" b="0" dirty="0"/>
              <a:t>Creating a pipeline of LaTeX transformation to ensure equations are preserved</a:t>
            </a:r>
          </a:p>
          <a:p>
            <a:pPr marL="111125" indent="0">
              <a:buNone/>
            </a:pPr>
            <a:r>
              <a:rPr lang="en-US" sz="1200" dirty="0"/>
              <a:t>Websites</a:t>
            </a:r>
          </a:p>
          <a:p>
            <a:r>
              <a:rPr lang="en-US" sz="1200" b="0" dirty="0"/>
              <a:t>Filter common crawl dumps for telecom material (forums, online discussions, etc.)</a:t>
            </a:r>
          </a:p>
        </p:txBody>
      </p:sp>
      <p:sp>
        <p:nvSpPr>
          <p:cNvPr id="11" name="TextBox 10">
            <a:extLst>
              <a:ext uri="{FF2B5EF4-FFF2-40B4-BE49-F238E27FC236}">
                <a16:creationId xmlns:a16="http://schemas.microsoft.com/office/drawing/2014/main" id="{5B41B057-EE9C-526C-2B0E-2FB879E7EC62}"/>
              </a:ext>
            </a:extLst>
          </p:cNvPr>
          <p:cNvSpPr txBox="1"/>
          <p:nvPr/>
        </p:nvSpPr>
        <p:spPr>
          <a:xfrm>
            <a:off x="1402080" y="1899920"/>
            <a:ext cx="184731" cy="369332"/>
          </a:xfrm>
          <a:prstGeom prst="rect">
            <a:avLst/>
          </a:prstGeom>
          <a:noFill/>
        </p:spPr>
        <p:txBody>
          <a:bodyPr wrap="none" rtlCol="0">
            <a:spAutoFit/>
          </a:bodyPr>
          <a:lstStyle/>
          <a:p>
            <a:endParaRPr lang="en-US" dirty="0"/>
          </a:p>
        </p:txBody>
      </p:sp>
      <p:pic>
        <p:nvPicPr>
          <p:cNvPr id="5" name="Picture 6" descr="3GPP - Wikipedia">
            <a:extLst>
              <a:ext uri="{FF2B5EF4-FFF2-40B4-BE49-F238E27FC236}">
                <a16:creationId xmlns:a16="http://schemas.microsoft.com/office/drawing/2014/main" id="{892A6027-1C94-D6C9-1304-70429A94B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2904" y="990561"/>
            <a:ext cx="1897425" cy="13047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oogle Patents - Wikipedia">
            <a:extLst>
              <a:ext uri="{FF2B5EF4-FFF2-40B4-BE49-F238E27FC236}">
                <a16:creationId xmlns:a16="http://schemas.microsoft.com/office/drawing/2014/main" id="{07A3035B-781D-734E-1F5C-848D959B94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1047" y="3329041"/>
            <a:ext cx="2287461" cy="845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ogo of the website RF Wireless World">
            <a:extLst>
              <a:ext uri="{FF2B5EF4-FFF2-40B4-BE49-F238E27FC236}">
                <a16:creationId xmlns:a16="http://schemas.microsoft.com/office/drawing/2014/main" id="{6A339F7E-054C-5CF4-A653-C10CE8994666}"/>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114778" y="2395624"/>
            <a:ext cx="1750963" cy="66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5E2374D-5875-A1FE-7395-2FAD66EC4B98}"/>
              </a:ext>
            </a:extLst>
          </p:cNvPr>
          <p:cNvPicPr>
            <a:picLocks noChangeAspect="1"/>
          </p:cNvPicPr>
          <p:nvPr/>
        </p:nvPicPr>
        <p:blipFill>
          <a:blip r:embed="rId6">
            <a:clrChange>
              <a:clrFrom>
                <a:srgbClr val="EEEEEE"/>
              </a:clrFrom>
              <a:clrTo>
                <a:srgbClr val="EEEEEE">
                  <a:alpha val="0"/>
                </a:srgbClr>
              </a:clrTo>
            </a:clrChange>
          </a:blip>
          <a:stretch>
            <a:fillRect/>
          </a:stretch>
        </p:blipFill>
        <p:spPr>
          <a:xfrm>
            <a:off x="5605866" y="4274679"/>
            <a:ext cx="3111500" cy="546100"/>
          </a:xfrm>
          <a:prstGeom prst="rect">
            <a:avLst/>
          </a:prstGeom>
        </p:spPr>
      </p:pic>
      <p:pic>
        <p:nvPicPr>
          <p:cNvPr id="8194" name="Picture 2" descr="Wikipedia logo and symbol, meaning, history, PNG, brand">
            <a:extLst>
              <a:ext uri="{FF2B5EF4-FFF2-40B4-BE49-F238E27FC236}">
                <a16:creationId xmlns:a16="http://schemas.microsoft.com/office/drawing/2014/main" id="{80F982FC-1612-35A8-C912-7FA23E7EFB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5975" y="2145576"/>
            <a:ext cx="1925677" cy="1083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223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0C87D-9DF8-9BD3-FCF9-9223CE6123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9427F1-8AAB-6B85-BDBC-47B668384FA1}"/>
              </a:ext>
            </a:extLst>
          </p:cNvPr>
          <p:cNvSpPr>
            <a:spLocks noGrp="1"/>
          </p:cNvSpPr>
          <p:nvPr>
            <p:ph type="title"/>
          </p:nvPr>
        </p:nvSpPr>
        <p:spPr/>
        <p:txBody>
          <a:bodyPr/>
          <a:lstStyle/>
          <a:p>
            <a:r>
              <a:rPr lang="en-US" dirty="0"/>
              <a:t>Final Dataset</a:t>
            </a:r>
          </a:p>
        </p:txBody>
      </p:sp>
      <p:sp>
        <p:nvSpPr>
          <p:cNvPr id="11" name="TextBox 10">
            <a:extLst>
              <a:ext uri="{FF2B5EF4-FFF2-40B4-BE49-F238E27FC236}">
                <a16:creationId xmlns:a16="http://schemas.microsoft.com/office/drawing/2014/main" id="{8B7D545E-2123-DFE5-7490-BF14D3F57703}"/>
              </a:ext>
            </a:extLst>
          </p:cNvPr>
          <p:cNvSpPr txBox="1"/>
          <p:nvPr/>
        </p:nvSpPr>
        <p:spPr>
          <a:xfrm>
            <a:off x="1402080" y="1899920"/>
            <a:ext cx="184731" cy="369332"/>
          </a:xfrm>
          <a:prstGeom prst="rect">
            <a:avLst/>
          </a:prstGeom>
          <a:noFill/>
        </p:spPr>
        <p:txBody>
          <a:bodyPr wrap="none" rtlCol="0">
            <a:spAutoFit/>
          </a:bodyPr>
          <a:lstStyle/>
          <a:p>
            <a:endParaRPr lang="en-US" dirty="0"/>
          </a:p>
        </p:txBody>
      </p:sp>
      <p:graphicFrame>
        <p:nvGraphicFramePr>
          <p:cNvPr id="6" name="Content Placeholder 5">
            <a:extLst>
              <a:ext uri="{FF2B5EF4-FFF2-40B4-BE49-F238E27FC236}">
                <a16:creationId xmlns:a16="http://schemas.microsoft.com/office/drawing/2014/main" id="{D0DA3F0C-8FF9-CF07-9433-3AE9F65B84D3}"/>
              </a:ext>
            </a:extLst>
          </p:cNvPr>
          <p:cNvGraphicFramePr>
            <a:graphicFrameLocks noGrp="1"/>
          </p:cNvGraphicFramePr>
          <p:nvPr>
            <p:ph idx="1"/>
            <p:extLst>
              <p:ext uri="{D42A27DB-BD31-4B8C-83A1-F6EECF244321}">
                <p14:modId xmlns:p14="http://schemas.microsoft.com/office/powerpoint/2010/main" val="987916362"/>
              </p:ext>
            </p:extLst>
          </p:nvPr>
        </p:nvGraphicFramePr>
        <p:xfrm>
          <a:off x="531604" y="2533746"/>
          <a:ext cx="7980258" cy="1828800"/>
        </p:xfrm>
        <a:graphic>
          <a:graphicData uri="http://schemas.openxmlformats.org/drawingml/2006/table">
            <a:tbl>
              <a:tblPr firstRow="1" bandRow="1">
                <a:tableStyleId>{00A15C55-8517-42AA-B614-E9B94910E393}</a:tableStyleId>
              </a:tblPr>
              <a:tblGrid>
                <a:gridCol w="2660086">
                  <a:extLst>
                    <a:ext uri="{9D8B030D-6E8A-4147-A177-3AD203B41FA5}">
                      <a16:colId xmlns:a16="http://schemas.microsoft.com/office/drawing/2014/main" val="409996177"/>
                    </a:ext>
                  </a:extLst>
                </a:gridCol>
                <a:gridCol w="2660086">
                  <a:extLst>
                    <a:ext uri="{9D8B030D-6E8A-4147-A177-3AD203B41FA5}">
                      <a16:colId xmlns:a16="http://schemas.microsoft.com/office/drawing/2014/main" val="340157994"/>
                    </a:ext>
                  </a:extLst>
                </a:gridCol>
                <a:gridCol w="2660086">
                  <a:extLst>
                    <a:ext uri="{9D8B030D-6E8A-4147-A177-3AD203B41FA5}">
                      <a16:colId xmlns:a16="http://schemas.microsoft.com/office/drawing/2014/main" val="3451370890"/>
                    </a:ext>
                  </a:extLst>
                </a:gridCol>
              </a:tblGrid>
              <a:tr h="334626">
                <a:tc>
                  <a:txBody>
                    <a:bodyPr/>
                    <a:lstStyle/>
                    <a:p>
                      <a:pPr algn="ctr"/>
                      <a:r>
                        <a:rPr lang="en-US" dirty="0"/>
                        <a:t>Material</a:t>
                      </a:r>
                    </a:p>
                  </a:txBody>
                  <a:tcPr/>
                </a:tc>
                <a:tc>
                  <a:txBody>
                    <a:bodyPr/>
                    <a:lstStyle/>
                    <a:p>
                      <a:pPr algn="ctr"/>
                      <a:r>
                        <a:rPr lang="en-US" dirty="0"/>
                        <a:t>Entries</a:t>
                      </a:r>
                    </a:p>
                  </a:txBody>
                  <a:tcPr/>
                </a:tc>
                <a:tc>
                  <a:txBody>
                    <a:bodyPr/>
                    <a:lstStyle/>
                    <a:p>
                      <a:pPr algn="ctr"/>
                      <a:r>
                        <a:rPr lang="en-US" dirty="0"/>
                        <a:t>Tokens</a:t>
                      </a:r>
                    </a:p>
                  </a:txBody>
                  <a:tcPr/>
                </a:tc>
                <a:extLst>
                  <a:ext uri="{0D108BD9-81ED-4DB2-BD59-A6C34878D82A}">
                    <a16:rowId xmlns:a16="http://schemas.microsoft.com/office/drawing/2014/main" val="3538134445"/>
                  </a:ext>
                </a:extLst>
              </a:tr>
              <a:tr h="334626">
                <a:tc>
                  <a:txBody>
                    <a:bodyPr/>
                    <a:lstStyle/>
                    <a:p>
                      <a:pPr algn="ctr"/>
                      <a:r>
                        <a:rPr lang="en-US" dirty="0"/>
                        <a:t>Wikipedia</a:t>
                      </a:r>
                    </a:p>
                  </a:txBody>
                  <a:tcPr/>
                </a:tc>
                <a:tc>
                  <a:txBody>
                    <a:bodyPr/>
                    <a:lstStyle/>
                    <a:p>
                      <a:pPr algn="ctr"/>
                      <a:r>
                        <a:rPr lang="en-US" dirty="0"/>
                        <a:t>19k</a:t>
                      </a:r>
                    </a:p>
                  </a:txBody>
                  <a:tcPr/>
                </a:tc>
                <a:tc>
                  <a:txBody>
                    <a:bodyPr/>
                    <a:lstStyle/>
                    <a:p>
                      <a:pPr algn="ctr"/>
                      <a:r>
                        <a:rPr lang="en-US" dirty="0"/>
                        <a:t>26M</a:t>
                      </a:r>
                    </a:p>
                  </a:txBody>
                  <a:tcPr/>
                </a:tc>
                <a:extLst>
                  <a:ext uri="{0D108BD9-81ED-4DB2-BD59-A6C34878D82A}">
                    <a16:rowId xmlns:a16="http://schemas.microsoft.com/office/drawing/2014/main" val="1452361928"/>
                  </a:ext>
                </a:extLst>
              </a:tr>
              <a:tr h="334626">
                <a:tc>
                  <a:txBody>
                    <a:bodyPr/>
                    <a:lstStyle/>
                    <a:p>
                      <a:pPr algn="ctr"/>
                      <a:r>
                        <a:rPr lang="en-US" dirty="0"/>
                        <a:t>Standards</a:t>
                      </a:r>
                    </a:p>
                  </a:txBody>
                  <a:tcPr/>
                </a:tc>
                <a:tc>
                  <a:txBody>
                    <a:bodyPr/>
                    <a:lstStyle/>
                    <a:p>
                      <a:pPr algn="ctr"/>
                      <a:r>
                        <a:rPr lang="en-US" dirty="0"/>
                        <a:t>2.8k</a:t>
                      </a:r>
                    </a:p>
                  </a:txBody>
                  <a:tcPr/>
                </a:tc>
                <a:tc>
                  <a:txBody>
                    <a:bodyPr/>
                    <a:lstStyle/>
                    <a:p>
                      <a:pPr algn="ctr"/>
                      <a:r>
                        <a:rPr lang="en-US" dirty="0"/>
                        <a:t>70M</a:t>
                      </a:r>
                    </a:p>
                  </a:txBody>
                  <a:tcPr/>
                </a:tc>
                <a:extLst>
                  <a:ext uri="{0D108BD9-81ED-4DB2-BD59-A6C34878D82A}">
                    <a16:rowId xmlns:a16="http://schemas.microsoft.com/office/drawing/2014/main" val="1186843286"/>
                  </a:ext>
                </a:extLst>
              </a:tr>
              <a:tr h="334626">
                <a:tc>
                  <a:txBody>
                    <a:bodyPr/>
                    <a:lstStyle/>
                    <a:p>
                      <a:pPr algn="ctr"/>
                      <a:r>
                        <a:rPr lang="en-US" dirty="0"/>
                        <a:t>Papers</a:t>
                      </a:r>
                    </a:p>
                  </a:txBody>
                  <a:tcPr/>
                </a:tc>
                <a:tc>
                  <a:txBody>
                    <a:bodyPr/>
                    <a:lstStyle/>
                    <a:p>
                      <a:pPr algn="ctr"/>
                      <a:r>
                        <a:rPr lang="en-US" dirty="0"/>
                        <a:t>90k</a:t>
                      </a:r>
                    </a:p>
                  </a:txBody>
                  <a:tcPr/>
                </a:tc>
                <a:tc>
                  <a:txBody>
                    <a:bodyPr/>
                    <a:lstStyle/>
                    <a:p>
                      <a:pPr algn="ctr"/>
                      <a:r>
                        <a:rPr lang="en-US" dirty="0"/>
                        <a:t>1.05B</a:t>
                      </a:r>
                    </a:p>
                  </a:txBody>
                  <a:tcPr/>
                </a:tc>
                <a:extLst>
                  <a:ext uri="{0D108BD9-81ED-4DB2-BD59-A6C34878D82A}">
                    <a16:rowId xmlns:a16="http://schemas.microsoft.com/office/drawing/2014/main" val="4139760503"/>
                  </a:ext>
                </a:extLst>
              </a:tr>
              <a:tr h="334626">
                <a:tc>
                  <a:txBody>
                    <a:bodyPr/>
                    <a:lstStyle/>
                    <a:p>
                      <a:pPr algn="ctr"/>
                      <a:r>
                        <a:rPr lang="en-US" dirty="0"/>
                        <a:t>Web</a:t>
                      </a:r>
                    </a:p>
                  </a:txBody>
                  <a:tcPr/>
                </a:tc>
                <a:tc>
                  <a:txBody>
                    <a:bodyPr/>
                    <a:lstStyle/>
                    <a:p>
                      <a:pPr algn="ctr"/>
                      <a:r>
                        <a:rPr lang="en-US" dirty="0"/>
                        <a:t>740k</a:t>
                      </a:r>
                    </a:p>
                  </a:txBody>
                  <a:tcPr/>
                </a:tc>
                <a:tc>
                  <a:txBody>
                    <a:bodyPr/>
                    <a:lstStyle/>
                    <a:p>
                      <a:pPr algn="ctr"/>
                      <a:r>
                        <a:rPr lang="en-US" dirty="0"/>
                        <a:t>1.35B </a:t>
                      </a:r>
                    </a:p>
                  </a:txBody>
                  <a:tcPr/>
                </a:tc>
                <a:extLst>
                  <a:ext uri="{0D108BD9-81ED-4DB2-BD59-A6C34878D82A}">
                    <a16:rowId xmlns:a16="http://schemas.microsoft.com/office/drawing/2014/main" val="2606008738"/>
                  </a:ext>
                </a:extLst>
              </a:tr>
            </a:tbl>
          </a:graphicData>
        </a:graphic>
      </p:graphicFrame>
      <p:sp>
        <p:nvSpPr>
          <p:cNvPr id="7" name="TextBox 6">
            <a:extLst>
              <a:ext uri="{FF2B5EF4-FFF2-40B4-BE49-F238E27FC236}">
                <a16:creationId xmlns:a16="http://schemas.microsoft.com/office/drawing/2014/main" id="{0F135FE6-90C7-AEAB-75D6-D93D72A52F4A}"/>
              </a:ext>
            </a:extLst>
          </p:cNvPr>
          <p:cNvSpPr txBox="1"/>
          <p:nvPr/>
        </p:nvSpPr>
        <p:spPr>
          <a:xfrm>
            <a:off x="2746255" y="4570833"/>
            <a:ext cx="3518977" cy="369332"/>
          </a:xfrm>
          <a:prstGeom prst="rect">
            <a:avLst/>
          </a:prstGeom>
          <a:noFill/>
        </p:spPr>
        <p:txBody>
          <a:bodyPr wrap="none" rtlCol="0">
            <a:spAutoFit/>
          </a:bodyPr>
          <a:lstStyle/>
          <a:p>
            <a:r>
              <a:rPr lang="en-US" dirty="0"/>
              <a:t>Total: approximately 2.5B tokens</a:t>
            </a:r>
          </a:p>
        </p:txBody>
      </p:sp>
      <p:pic>
        <p:nvPicPr>
          <p:cNvPr id="3" name="Picture 2">
            <a:extLst>
              <a:ext uri="{FF2B5EF4-FFF2-40B4-BE49-F238E27FC236}">
                <a16:creationId xmlns:a16="http://schemas.microsoft.com/office/drawing/2014/main" id="{5E313F69-3E7F-D16D-70F7-5CF461260054}"/>
              </a:ext>
            </a:extLst>
          </p:cNvPr>
          <p:cNvPicPr>
            <a:picLocks noChangeAspect="1"/>
          </p:cNvPicPr>
          <p:nvPr/>
        </p:nvPicPr>
        <p:blipFill>
          <a:blip r:embed="rId3"/>
          <a:stretch>
            <a:fillRect/>
          </a:stretch>
        </p:blipFill>
        <p:spPr>
          <a:xfrm>
            <a:off x="4668625" y="979905"/>
            <a:ext cx="3637280" cy="1329489"/>
          </a:xfrm>
          <a:prstGeom prst="rect">
            <a:avLst/>
          </a:prstGeom>
        </p:spPr>
      </p:pic>
      <p:sp>
        <p:nvSpPr>
          <p:cNvPr id="5" name="TextBox 4">
            <a:extLst>
              <a:ext uri="{FF2B5EF4-FFF2-40B4-BE49-F238E27FC236}">
                <a16:creationId xmlns:a16="http://schemas.microsoft.com/office/drawing/2014/main" id="{52EADAB2-CBB5-607C-B6C4-DF92BBC9AF99}"/>
              </a:ext>
            </a:extLst>
          </p:cNvPr>
          <p:cNvSpPr txBox="1"/>
          <p:nvPr/>
        </p:nvSpPr>
        <p:spPr>
          <a:xfrm>
            <a:off x="531604" y="1099701"/>
            <a:ext cx="4111745" cy="984885"/>
          </a:xfrm>
          <a:prstGeom prst="rect">
            <a:avLst/>
          </a:prstGeom>
          <a:noFill/>
        </p:spPr>
        <p:txBody>
          <a:bodyPr wrap="square">
            <a:spAutoFit/>
          </a:bodyPr>
          <a:lstStyle/>
          <a:p>
            <a:pPr marL="111125" marR="0" lvl="0" algn="l" defTabSz="914400" rtl="0" eaLnBrk="1" fontAlgn="base" latinLnBrk="0" hangingPunct="1">
              <a:lnSpc>
                <a:spcPct val="100000"/>
              </a:lnSpc>
              <a:spcBef>
                <a:spcPts val="600"/>
              </a:spcBef>
              <a:spcAft>
                <a:spcPct val="0"/>
              </a:spcAft>
              <a:buClrTx/>
              <a:buSzTx/>
              <a:tabLst/>
              <a:defRPr/>
            </a:pPr>
            <a:r>
              <a:rPr kumimoji="0" lang="en-US" sz="1200" b="1" i="0" u="none" strike="noStrike" kern="1200" cap="none" spc="0" normalizeH="0" baseline="0" noProof="0" dirty="0">
                <a:ln>
                  <a:noFill/>
                </a:ln>
                <a:solidFill>
                  <a:prstClr val="black"/>
                </a:solidFill>
                <a:effectLst/>
                <a:uLnTx/>
                <a:uFillTx/>
                <a:latin typeface="Lucida Grande"/>
                <a:ea typeface="+mn-ea"/>
                <a:cs typeface="Lucida Grande"/>
              </a:rPr>
              <a:t>Filtering results</a:t>
            </a:r>
          </a:p>
          <a:p>
            <a:pPr marL="282575" marR="0" lvl="0" indent="-171450"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sz="1200" b="1" dirty="0">
                <a:solidFill>
                  <a:prstClr val="black"/>
                </a:solidFill>
                <a:latin typeface="Lucida Grande"/>
                <a:cs typeface="Lucida Grande"/>
              </a:rPr>
              <a:t>High recall: </a:t>
            </a:r>
            <a:r>
              <a:rPr lang="en-US" sz="1200" dirty="0">
                <a:solidFill>
                  <a:prstClr val="black"/>
                </a:solidFill>
                <a:latin typeface="Lucida Grande"/>
                <a:cs typeface="Lucida Grande"/>
              </a:rPr>
              <a:t>rarely miss telecom material</a:t>
            </a:r>
          </a:p>
          <a:p>
            <a:pPr marL="282575" marR="0" lvl="0" indent="-171450" algn="l" defTabSz="914400" rtl="0" eaLnBrk="1" fontAlgn="base" latinLnBrk="0" hangingPunct="1">
              <a:lnSpc>
                <a:spcPct val="100000"/>
              </a:lnSpc>
              <a:spcBef>
                <a:spcPts val="600"/>
              </a:spcBef>
              <a:spcAft>
                <a:spcPct val="0"/>
              </a:spcAft>
              <a:buClrTx/>
              <a:buSzTx/>
              <a:buFont typeface="Arial" panose="020B0604020202020204" pitchFamily="34" charset="0"/>
              <a:buChar char="•"/>
              <a:tabLst/>
              <a:defRPr/>
            </a:pPr>
            <a:r>
              <a:rPr lang="en-US" sz="1200" b="1" dirty="0">
                <a:solidFill>
                  <a:prstClr val="black"/>
                </a:solidFill>
                <a:latin typeface="Lucida Grande"/>
                <a:cs typeface="Lucida Grande"/>
              </a:rPr>
              <a:t>Lower precision: </a:t>
            </a:r>
            <a:r>
              <a:rPr lang="en-US" sz="1200" dirty="0">
                <a:solidFill>
                  <a:prstClr val="black"/>
                </a:solidFill>
                <a:latin typeface="Lucida Grande"/>
                <a:cs typeface="Lucida Grande"/>
              </a:rPr>
              <a:t>Difficulty to discern technical contents or similar topics to telecommunications</a:t>
            </a:r>
            <a:endParaRPr lang="en-US" dirty="0"/>
          </a:p>
        </p:txBody>
      </p:sp>
    </p:spTree>
    <p:extLst>
      <p:ext uri="{BB962C8B-B14F-4D97-AF65-F5344CB8AC3E}">
        <p14:creationId xmlns:p14="http://schemas.microsoft.com/office/powerpoint/2010/main" val="3441387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0C87D-9DF8-9BD3-FCF9-9223CE6123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9427F1-8AAB-6B85-BDBC-47B668384FA1}"/>
              </a:ext>
            </a:extLst>
          </p:cNvPr>
          <p:cNvSpPr>
            <a:spLocks noGrp="1"/>
          </p:cNvSpPr>
          <p:nvPr>
            <p:ph type="title"/>
          </p:nvPr>
        </p:nvSpPr>
        <p:spPr/>
        <p:txBody>
          <a:bodyPr/>
          <a:lstStyle/>
          <a:p>
            <a:r>
              <a:rPr lang="en-US" dirty="0"/>
              <a:t>Evaluation Dataset</a:t>
            </a:r>
          </a:p>
        </p:txBody>
      </p:sp>
      <p:sp>
        <p:nvSpPr>
          <p:cNvPr id="3" name="Content Placeholder 2">
            <a:extLst>
              <a:ext uri="{FF2B5EF4-FFF2-40B4-BE49-F238E27FC236}">
                <a16:creationId xmlns:a16="http://schemas.microsoft.com/office/drawing/2014/main" id="{5AED5B65-8032-5558-6BA3-32C63370DE70}"/>
              </a:ext>
            </a:extLst>
          </p:cNvPr>
          <p:cNvSpPr>
            <a:spLocks noGrp="1"/>
          </p:cNvSpPr>
          <p:nvPr>
            <p:ph idx="1"/>
          </p:nvPr>
        </p:nvSpPr>
        <p:spPr>
          <a:xfrm>
            <a:off x="197684" y="891623"/>
            <a:ext cx="7594053" cy="4035585"/>
          </a:xfrm>
        </p:spPr>
        <p:txBody>
          <a:bodyPr/>
          <a:lstStyle/>
          <a:p>
            <a:pPr marL="111125" indent="0">
              <a:buNone/>
            </a:pPr>
            <a:endParaRPr lang="en-US" sz="1200" dirty="0"/>
          </a:p>
          <a:p>
            <a:r>
              <a:rPr lang="en-US" sz="1200" b="0" dirty="0"/>
              <a:t>Create a dataset that verify several conditions</a:t>
            </a:r>
          </a:p>
          <a:p>
            <a:pPr lvl="1">
              <a:buFont typeface="+mj-lt"/>
              <a:buAutoNum type="arabicPeriod"/>
            </a:pPr>
            <a:r>
              <a:rPr lang="en-US" sz="1200" b="0" dirty="0"/>
              <a:t>Open-ended questions</a:t>
            </a:r>
          </a:p>
          <a:p>
            <a:pPr lvl="1">
              <a:buFont typeface="+mj-lt"/>
              <a:buAutoNum type="arabicPeriod"/>
            </a:pPr>
            <a:r>
              <a:rPr lang="en-US" sz="1200" b="0" dirty="0"/>
              <a:t>Granular (i.e., revolve around small concept in the material)</a:t>
            </a:r>
          </a:p>
          <a:p>
            <a:pPr lvl="1">
              <a:buFont typeface="+mj-lt"/>
              <a:buAutoNum type="arabicPeriod"/>
            </a:pPr>
            <a:r>
              <a:rPr lang="en-US" sz="1200" b="0" dirty="0"/>
              <a:t>Mapped with all IDs of the material for sub-domain adaptation</a:t>
            </a:r>
          </a:p>
          <a:p>
            <a:r>
              <a:rPr lang="en-US" sz="1200" b="0" dirty="0"/>
              <a:t>LLM-based generation, with both regex and LLM-based filtering (750k </a:t>
            </a:r>
            <a:r>
              <a:rPr lang="en-US" sz="1200" b="0" dirty="0" err="1"/>
              <a:t>QnAs</a:t>
            </a:r>
            <a:r>
              <a:rPr lang="en-US" sz="1200" b="0" dirty="0"/>
              <a:t>) </a:t>
            </a:r>
          </a:p>
          <a:p>
            <a:pPr marL="111125" indent="0">
              <a:buNone/>
            </a:pPr>
            <a:endParaRPr lang="en-US" sz="1200" b="0" dirty="0"/>
          </a:p>
        </p:txBody>
      </p:sp>
      <p:sp>
        <p:nvSpPr>
          <p:cNvPr id="11" name="TextBox 10">
            <a:extLst>
              <a:ext uri="{FF2B5EF4-FFF2-40B4-BE49-F238E27FC236}">
                <a16:creationId xmlns:a16="http://schemas.microsoft.com/office/drawing/2014/main" id="{8B7D545E-2123-DFE5-7490-BF14D3F57703}"/>
              </a:ext>
            </a:extLst>
          </p:cNvPr>
          <p:cNvSpPr txBox="1"/>
          <p:nvPr/>
        </p:nvSpPr>
        <p:spPr>
          <a:xfrm>
            <a:off x="1402080" y="1899920"/>
            <a:ext cx="184731" cy="369332"/>
          </a:xfrm>
          <a:prstGeom prst="rect">
            <a:avLst/>
          </a:prstGeom>
          <a:noFill/>
        </p:spPr>
        <p:txBody>
          <a:bodyPr wrap="none" rtlCol="0">
            <a:spAutoFit/>
          </a:bodyPr>
          <a:lstStyle/>
          <a:p>
            <a:endParaRPr lang="en-US" dirty="0"/>
          </a:p>
        </p:txBody>
      </p:sp>
      <p:sp>
        <p:nvSpPr>
          <p:cNvPr id="6" name="Content Placeholder 2">
            <a:extLst>
              <a:ext uri="{FF2B5EF4-FFF2-40B4-BE49-F238E27FC236}">
                <a16:creationId xmlns:a16="http://schemas.microsoft.com/office/drawing/2014/main" id="{E20C8FDF-6C5C-9196-7ACB-77CF53E600CC}"/>
              </a:ext>
            </a:extLst>
          </p:cNvPr>
          <p:cNvSpPr txBox="1">
            <a:spLocks/>
          </p:cNvSpPr>
          <p:nvPr/>
        </p:nvSpPr>
        <p:spPr bwMode="auto">
          <a:xfrm>
            <a:off x="402165" y="4584582"/>
            <a:ext cx="7594053" cy="4775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231775" algn="l" rtl="0" eaLnBrk="1" fontAlgn="base" hangingPunct="1">
              <a:spcBef>
                <a:spcPts val="600"/>
              </a:spcBef>
              <a:spcAft>
                <a:spcPct val="0"/>
              </a:spcAft>
              <a:buFont typeface="Arial" charset="0"/>
              <a:buChar char="•"/>
              <a:defRPr sz="1800" b="1" kern="1200">
                <a:solidFill>
                  <a:schemeClr val="tx1"/>
                </a:solidFill>
                <a:latin typeface="Lucida Grande"/>
                <a:ea typeface="+mn-ea"/>
                <a:cs typeface="Lucida Grande"/>
              </a:defRPr>
            </a:lvl1pPr>
            <a:lvl2pPr marL="742950" indent="-285750" algn="l" rtl="0" eaLnBrk="1" fontAlgn="base" hangingPunct="1">
              <a:spcBef>
                <a:spcPts val="600"/>
              </a:spcBef>
              <a:spcAft>
                <a:spcPct val="0"/>
              </a:spcAft>
              <a:buFontTx/>
              <a:buChar char="−"/>
              <a:defRPr sz="1800" b="1" kern="1200">
                <a:solidFill>
                  <a:srgbClr val="0070C0"/>
                </a:solidFill>
                <a:latin typeface="Lucida Grande"/>
                <a:ea typeface="+mn-ea"/>
                <a:cs typeface="Lucida Grande"/>
              </a:defRPr>
            </a:lvl2pPr>
            <a:lvl3pPr marL="1143000" indent="-228600" algn="l" rtl="0" eaLnBrk="1" fontAlgn="base" hangingPunct="1">
              <a:spcBef>
                <a:spcPts val="600"/>
              </a:spcBef>
              <a:spcAft>
                <a:spcPct val="0"/>
              </a:spcAft>
              <a:buFontTx/>
              <a:buChar char="»"/>
              <a:defRPr sz="1600" b="1" kern="1200">
                <a:solidFill>
                  <a:schemeClr val="tx1"/>
                </a:solidFill>
                <a:latin typeface="Lucida Grande"/>
                <a:ea typeface="+mn-ea"/>
                <a:cs typeface="Lucida Grande"/>
              </a:defRPr>
            </a:lvl3pPr>
            <a:lvl4pPr marL="1600200" indent="-228600" algn="l" rtl="0" eaLnBrk="1" fontAlgn="base" hangingPunct="1">
              <a:spcBef>
                <a:spcPts val="600"/>
              </a:spcBef>
              <a:spcAft>
                <a:spcPct val="0"/>
              </a:spcAft>
              <a:buFont typeface="Arial" charset="0"/>
              <a:buChar char="–"/>
              <a:defRPr sz="1400" b="1" kern="1200">
                <a:solidFill>
                  <a:schemeClr val="tx1"/>
                </a:solidFill>
                <a:latin typeface="Lucida Grande"/>
                <a:ea typeface="+mn-ea"/>
                <a:cs typeface="Lucida Grande"/>
              </a:defRPr>
            </a:lvl4pPr>
            <a:lvl5pPr marL="2057400" indent="-228600" algn="l" rtl="0" eaLnBrk="1" fontAlgn="base" hangingPunct="1">
              <a:spcBef>
                <a:spcPts val="600"/>
              </a:spcBef>
              <a:spcAft>
                <a:spcPct val="0"/>
              </a:spcAft>
              <a:buFont typeface="Arial" charset="0"/>
              <a:buChar char="»"/>
              <a:defRPr sz="1100" b="1" kern="1200">
                <a:solidFill>
                  <a:schemeClr val="tx1"/>
                </a:solidFill>
                <a:latin typeface="Lucida Grande"/>
                <a:ea typeface="+mn-ea"/>
                <a:cs typeface="Lucida Grand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5" indent="0">
              <a:buNone/>
            </a:pPr>
            <a:endParaRPr lang="en-US" sz="800" b="0" dirty="0"/>
          </a:p>
        </p:txBody>
      </p:sp>
      <p:pic>
        <p:nvPicPr>
          <p:cNvPr id="7" name="Picture 6">
            <a:extLst>
              <a:ext uri="{FF2B5EF4-FFF2-40B4-BE49-F238E27FC236}">
                <a16:creationId xmlns:a16="http://schemas.microsoft.com/office/drawing/2014/main" id="{C179D831-5079-D772-9CC6-ECEADBBA301D}"/>
              </a:ext>
            </a:extLst>
          </p:cNvPr>
          <p:cNvPicPr>
            <a:picLocks noChangeAspect="1"/>
          </p:cNvPicPr>
          <p:nvPr/>
        </p:nvPicPr>
        <p:blipFill>
          <a:blip r:embed="rId3"/>
          <a:stretch>
            <a:fillRect/>
          </a:stretch>
        </p:blipFill>
        <p:spPr>
          <a:xfrm>
            <a:off x="594062" y="3034461"/>
            <a:ext cx="3400648" cy="1217416"/>
          </a:xfrm>
          <a:prstGeom prst="rect">
            <a:avLst/>
          </a:prstGeom>
        </p:spPr>
      </p:pic>
      <p:pic>
        <p:nvPicPr>
          <p:cNvPr id="8" name="Picture 7">
            <a:extLst>
              <a:ext uri="{FF2B5EF4-FFF2-40B4-BE49-F238E27FC236}">
                <a16:creationId xmlns:a16="http://schemas.microsoft.com/office/drawing/2014/main" id="{579453FE-42E5-13C6-DA9B-FDB5CDADC902}"/>
              </a:ext>
            </a:extLst>
          </p:cNvPr>
          <p:cNvPicPr>
            <a:picLocks noChangeAspect="1"/>
          </p:cNvPicPr>
          <p:nvPr/>
        </p:nvPicPr>
        <p:blipFill>
          <a:blip r:embed="rId4"/>
          <a:stretch>
            <a:fillRect/>
          </a:stretch>
        </p:blipFill>
        <p:spPr>
          <a:xfrm>
            <a:off x="5215110" y="3034461"/>
            <a:ext cx="3276769" cy="1310707"/>
          </a:xfrm>
          <a:prstGeom prst="rect">
            <a:avLst/>
          </a:prstGeom>
        </p:spPr>
      </p:pic>
    </p:spTree>
    <p:extLst>
      <p:ext uri="{BB962C8B-B14F-4D97-AF65-F5344CB8AC3E}">
        <p14:creationId xmlns:p14="http://schemas.microsoft.com/office/powerpoint/2010/main" val="918447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Initial Exploration</a:t>
            </a:r>
          </a:p>
        </p:txBody>
      </p:sp>
    </p:spTree>
    <p:extLst>
      <p:ext uri="{BB962C8B-B14F-4D97-AF65-F5344CB8AC3E}">
        <p14:creationId xmlns:p14="http://schemas.microsoft.com/office/powerpoint/2010/main" val="169525449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0C87D-9DF8-9BD3-FCF9-9223CE6123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9427F1-8AAB-6B85-BDBC-47B668384FA1}"/>
              </a:ext>
            </a:extLst>
          </p:cNvPr>
          <p:cNvSpPr>
            <a:spLocks noGrp="1"/>
          </p:cNvSpPr>
          <p:nvPr>
            <p:ph type="title"/>
          </p:nvPr>
        </p:nvSpPr>
        <p:spPr/>
        <p:txBody>
          <a:bodyPr/>
          <a:lstStyle/>
          <a:p>
            <a:r>
              <a:rPr lang="en-US" dirty="0"/>
              <a:t>Evaluation Metrics</a:t>
            </a:r>
          </a:p>
        </p:txBody>
      </p:sp>
      <p:sp>
        <p:nvSpPr>
          <p:cNvPr id="3" name="Content Placeholder 2">
            <a:extLst>
              <a:ext uri="{FF2B5EF4-FFF2-40B4-BE49-F238E27FC236}">
                <a16:creationId xmlns:a16="http://schemas.microsoft.com/office/drawing/2014/main" id="{5AED5B65-8032-5558-6BA3-32C63370DE70}"/>
              </a:ext>
            </a:extLst>
          </p:cNvPr>
          <p:cNvSpPr>
            <a:spLocks noGrp="1"/>
          </p:cNvSpPr>
          <p:nvPr>
            <p:ph idx="1"/>
          </p:nvPr>
        </p:nvSpPr>
        <p:spPr>
          <a:xfrm>
            <a:off x="197686" y="891623"/>
            <a:ext cx="6101514" cy="3831367"/>
          </a:xfrm>
        </p:spPr>
        <p:txBody>
          <a:bodyPr/>
          <a:lstStyle/>
          <a:p>
            <a:pPr marL="111125" indent="0">
              <a:buNone/>
            </a:pPr>
            <a:endParaRPr lang="en-US" sz="1200" b="0" dirty="0"/>
          </a:p>
          <a:p>
            <a:pPr marL="111125" indent="0">
              <a:buNone/>
            </a:pPr>
            <a:r>
              <a:rPr lang="en-US" sz="1200" dirty="0" err="1"/>
              <a:t>SemScore</a:t>
            </a:r>
            <a:endParaRPr lang="en-US" sz="1200" dirty="0"/>
          </a:p>
          <a:p>
            <a:r>
              <a:rPr lang="en-US" sz="1200" b="0" dirty="0"/>
              <a:t>Cosine similarity between the embedding of both the ground truth </a:t>
            </a:r>
            <a:r>
              <a:rPr lang="en-US" sz="1200" dirty="0"/>
              <a:t>x</a:t>
            </a:r>
            <a:r>
              <a:rPr lang="en-US" sz="1200" b="0" dirty="0"/>
              <a:t> and the generated answer </a:t>
            </a:r>
            <a:r>
              <a:rPr lang="en-US" sz="1200" dirty="0"/>
              <a:t>y </a:t>
            </a:r>
            <a:r>
              <a:rPr lang="en-US" sz="1200" b="0" dirty="0"/>
              <a:t>(e.g., BERT embeddings)</a:t>
            </a:r>
          </a:p>
          <a:p>
            <a:endParaRPr lang="en-US" sz="1200" b="0" dirty="0"/>
          </a:p>
          <a:p>
            <a:pPr marL="111125" indent="0">
              <a:buNone/>
            </a:pPr>
            <a:r>
              <a:rPr lang="en-US" sz="1200" dirty="0"/>
              <a:t>Ans-PPL</a:t>
            </a:r>
          </a:p>
          <a:p>
            <a:r>
              <a:rPr lang="en-US" sz="1200" b="0" dirty="0"/>
              <a:t>Conditioned on the question string ending at </a:t>
            </a:r>
            <a:r>
              <a:rPr lang="en-US" sz="1200" b="0" dirty="0" err="1"/>
              <a:t>x</a:t>
            </a:r>
            <a:r>
              <a:rPr lang="en-US" sz="1200" b="0" baseline="-25000" dirty="0" err="1"/>
              <a:t>k</a:t>
            </a:r>
            <a:r>
              <a:rPr lang="en-US" sz="1200" b="0" dirty="0"/>
              <a:t>, evaluate how “surprised” the model is by the answer from k to </a:t>
            </a:r>
            <a:r>
              <a:rPr lang="en-US" sz="1200" b="0" dirty="0" err="1"/>
              <a:t>k+n</a:t>
            </a:r>
            <a:r>
              <a:rPr lang="en-US" sz="1200" b="0" dirty="0"/>
              <a:t> </a:t>
            </a:r>
          </a:p>
          <a:p>
            <a:endParaRPr lang="en-US" sz="1200" b="0" dirty="0"/>
          </a:p>
          <a:p>
            <a:pPr marL="111125" indent="0">
              <a:buNone/>
            </a:pPr>
            <a:endParaRPr lang="en-US" sz="1200" b="0" dirty="0"/>
          </a:p>
          <a:p>
            <a:pPr marL="111125" indent="0">
              <a:buNone/>
            </a:pPr>
            <a:r>
              <a:rPr lang="en-US" sz="1200" dirty="0"/>
              <a:t>LLM-Eval</a:t>
            </a:r>
          </a:p>
          <a:p>
            <a:r>
              <a:rPr lang="en-US" sz="1200" b="0" dirty="0"/>
              <a:t>Provide both the ground truth and generated answer to an LLM </a:t>
            </a:r>
          </a:p>
          <a:p>
            <a:pPr lvl="1"/>
            <a:r>
              <a:rPr lang="en-US" sz="1200" b="0" dirty="0"/>
              <a:t>Prompt the model to judge if the generated answer is correct</a:t>
            </a:r>
          </a:p>
          <a:p>
            <a:pPr marL="111125" indent="0">
              <a:buNone/>
            </a:pPr>
            <a:r>
              <a:rPr lang="en-US" sz="1200" dirty="0"/>
              <a:t>Catastrophic forgetting</a:t>
            </a:r>
          </a:p>
          <a:p>
            <a:r>
              <a:rPr lang="en-US" sz="1200" b="0" dirty="0"/>
              <a:t>Finetuning may lose already acquired abilities of the model</a:t>
            </a:r>
          </a:p>
          <a:p>
            <a:pPr lvl="1"/>
            <a:r>
              <a:rPr lang="en-US" sz="1200" b="0" dirty="0"/>
              <a:t>Evaluate this effect using datasets such as MMLU, </a:t>
            </a:r>
            <a:r>
              <a:rPr lang="en-US" sz="1200" b="0" dirty="0" err="1"/>
              <a:t>HellaSWAG</a:t>
            </a:r>
            <a:r>
              <a:rPr lang="en-US" sz="1200" b="0" dirty="0"/>
              <a:t>, GSM8K</a:t>
            </a:r>
          </a:p>
        </p:txBody>
      </p:sp>
      <p:sp>
        <p:nvSpPr>
          <p:cNvPr id="11" name="TextBox 10">
            <a:extLst>
              <a:ext uri="{FF2B5EF4-FFF2-40B4-BE49-F238E27FC236}">
                <a16:creationId xmlns:a16="http://schemas.microsoft.com/office/drawing/2014/main" id="{8B7D545E-2123-DFE5-7490-BF14D3F57703}"/>
              </a:ext>
            </a:extLst>
          </p:cNvPr>
          <p:cNvSpPr txBox="1"/>
          <p:nvPr/>
        </p:nvSpPr>
        <p:spPr>
          <a:xfrm>
            <a:off x="1402080" y="1899920"/>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AD31FD55-1C3F-514B-2418-2F41B2982B8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30631" y="1659688"/>
            <a:ext cx="3244273" cy="2387600"/>
          </a:xfrm>
          <a:prstGeom prst="rect">
            <a:avLst/>
          </a:prstGeom>
        </p:spPr>
      </p:pic>
      <p:pic>
        <p:nvPicPr>
          <p:cNvPr id="4" name="Picture 3">
            <a:extLst>
              <a:ext uri="{FF2B5EF4-FFF2-40B4-BE49-F238E27FC236}">
                <a16:creationId xmlns:a16="http://schemas.microsoft.com/office/drawing/2014/main" id="{5DDF1A44-D089-9E6C-AE93-21B3743A7C99}"/>
              </a:ext>
            </a:extLst>
          </p:cNvPr>
          <p:cNvPicPr>
            <a:picLocks noChangeAspect="1"/>
          </p:cNvPicPr>
          <p:nvPr/>
        </p:nvPicPr>
        <p:blipFill>
          <a:blip r:embed="rId4"/>
          <a:stretch>
            <a:fillRect/>
          </a:stretch>
        </p:blipFill>
        <p:spPr>
          <a:xfrm>
            <a:off x="1661188" y="1907228"/>
            <a:ext cx="2116544" cy="215832"/>
          </a:xfrm>
          <a:prstGeom prst="rect">
            <a:avLst/>
          </a:prstGeom>
        </p:spPr>
      </p:pic>
      <p:pic>
        <p:nvPicPr>
          <p:cNvPr id="5" name="Picture 4">
            <a:extLst>
              <a:ext uri="{FF2B5EF4-FFF2-40B4-BE49-F238E27FC236}">
                <a16:creationId xmlns:a16="http://schemas.microsoft.com/office/drawing/2014/main" id="{6EDD5043-C202-56FE-AA42-CDD78D75C9B3}"/>
              </a:ext>
            </a:extLst>
          </p:cNvPr>
          <p:cNvPicPr>
            <a:picLocks noChangeAspect="1"/>
          </p:cNvPicPr>
          <p:nvPr/>
        </p:nvPicPr>
        <p:blipFill>
          <a:blip r:embed="rId5"/>
          <a:stretch>
            <a:fillRect/>
          </a:stretch>
        </p:blipFill>
        <p:spPr>
          <a:xfrm>
            <a:off x="1276994" y="2808857"/>
            <a:ext cx="2884932" cy="630384"/>
          </a:xfrm>
          <a:prstGeom prst="rect">
            <a:avLst/>
          </a:prstGeom>
        </p:spPr>
      </p:pic>
    </p:spTree>
    <p:extLst>
      <p:ext uri="{BB962C8B-B14F-4D97-AF65-F5344CB8AC3E}">
        <p14:creationId xmlns:p14="http://schemas.microsoft.com/office/powerpoint/2010/main" val="1148763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0C87D-9DF8-9BD3-FCF9-9223CE6123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9427F1-8AAB-6B85-BDBC-47B668384FA1}"/>
              </a:ext>
            </a:extLst>
          </p:cNvPr>
          <p:cNvSpPr>
            <a:spLocks noGrp="1"/>
          </p:cNvSpPr>
          <p:nvPr>
            <p:ph type="title"/>
          </p:nvPr>
        </p:nvSpPr>
        <p:spPr/>
        <p:txBody>
          <a:bodyPr/>
          <a:lstStyle/>
          <a:p>
            <a:r>
              <a:rPr lang="en-US" dirty="0"/>
              <a:t>FFT vs PEFT</a:t>
            </a:r>
          </a:p>
        </p:txBody>
      </p:sp>
      <p:sp>
        <p:nvSpPr>
          <p:cNvPr id="3" name="Content Placeholder 2">
            <a:extLst>
              <a:ext uri="{FF2B5EF4-FFF2-40B4-BE49-F238E27FC236}">
                <a16:creationId xmlns:a16="http://schemas.microsoft.com/office/drawing/2014/main" id="{5AED5B65-8032-5558-6BA3-32C63370DE70}"/>
              </a:ext>
            </a:extLst>
          </p:cNvPr>
          <p:cNvSpPr>
            <a:spLocks noGrp="1"/>
          </p:cNvSpPr>
          <p:nvPr>
            <p:ph idx="1"/>
          </p:nvPr>
        </p:nvSpPr>
        <p:spPr>
          <a:xfrm>
            <a:off x="549634" y="984182"/>
            <a:ext cx="8044731" cy="4035585"/>
          </a:xfrm>
        </p:spPr>
        <p:txBody>
          <a:bodyPr/>
          <a:lstStyle/>
          <a:p>
            <a:pPr marL="342900" marR="0" lvl="0" indent="-231775" algn="l" defTabSz="914400" rtl="0" eaLnBrk="1" fontAlgn="base" latinLnBrk="0" hangingPunct="1">
              <a:lnSpc>
                <a:spcPct val="100000"/>
              </a:lnSpc>
              <a:spcBef>
                <a:spcPts val="600"/>
              </a:spcBef>
              <a:spcAft>
                <a:spcPct val="0"/>
              </a:spcAft>
              <a:buClrTx/>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Lucida Grande"/>
                <a:ea typeface="+mn-ea"/>
                <a:cs typeface="Lucida Grande"/>
              </a:rPr>
              <a:t>Parameters efficient fine-tuning presents itself as an alternative to full parameters finetuning</a:t>
            </a:r>
          </a:p>
          <a:p>
            <a:pPr lvl="1"/>
            <a:r>
              <a:rPr lang="en-US" sz="1200" b="0" dirty="0"/>
              <a:t>Less memory and compute requirements</a:t>
            </a:r>
          </a:p>
          <a:p>
            <a:pPr lvl="1"/>
            <a:r>
              <a:rPr lang="en-US" sz="1200" b="0" dirty="0"/>
              <a:t>Low rank maneuvering in the loss landscape</a:t>
            </a:r>
          </a:p>
        </p:txBody>
      </p:sp>
      <p:sp>
        <p:nvSpPr>
          <p:cNvPr id="11" name="TextBox 10">
            <a:extLst>
              <a:ext uri="{FF2B5EF4-FFF2-40B4-BE49-F238E27FC236}">
                <a16:creationId xmlns:a16="http://schemas.microsoft.com/office/drawing/2014/main" id="{8B7D545E-2123-DFE5-7490-BF14D3F57703}"/>
              </a:ext>
            </a:extLst>
          </p:cNvPr>
          <p:cNvSpPr txBox="1"/>
          <p:nvPr/>
        </p:nvSpPr>
        <p:spPr>
          <a:xfrm>
            <a:off x="1402080" y="1899920"/>
            <a:ext cx="184731" cy="369332"/>
          </a:xfrm>
          <a:prstGeom prst="rect">
            <a:avLst/>
          </a:prstGeom>
          <a:noFill/>
        </p:spPr>
        <p:txBody>
          <a:bodyPr wrap="none" rtlCol="0">
            <a:spAutoFit/>
          </a:bodyPr>
          <a:lstStyle/>
          <a:p>
            <a:endParaRPr lang="en-US" dirty="0"/>
          </a:p>
        </p:txBody>
      </p:sp>
      <p:pic>
        <p:nvPicPr>
          <p:cNvPr id="3074" name="Picture 2" descr="Practical Tips for Finetuning LLMs Using LoRA (Low-Rank Adaptation)">
            <a:extLst>
              <a:ext uri="{FF2B5EF4-FFF2-40B4-BE49-F238E27FC236}">
                <a16:creationId xmlns:a16="http://schemas.microsoft.com/office/drawing/2014/main" id="{1668CB75-C022-49DE-00C0-C08A95907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680" y="1899920"/>
            <a:ext cx="7193280" cy="3020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80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55405-9B68-CB11-691A-50A883D39F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A94B84-6408-68F3-ECD3-9EADC3434F94}"/>
              </a:ext>
            </a:extLst>
          </p:cNvPr>
          <p:cNvSpPr>
            <a:spLocks noGrp="1"/>
          </p:cNvSpPr>
          <p:nvPr>
            <p:ph type="title"/>
          </p:nvPr>
        </p:nvSpPr>
        <p:spPr/>
        <p:txBody>
          <a:bodyPr/>
          <a:lstStyle/>
          <a:p>
            <a:r>
              <a:rPr lang="en-US" dirty="0"/>
              <a:t>LoRa to the Rescue?</a:t>
            </a:r>
          </a:p>
        </p:txBody>
      </p:sp>
      <p:sp>
        <p:nvSpPr>
          <p:cNvPr id="11" name="TextBox 10">
            <a:extLst>
              <a:ext uri="{FF2B5EF4-FFF2-40B4-BE49-F238E27FC236}">
                <a16:creationId xmlns:a16="http://schemas.microsoft.com/office/drawing/2014/main" id="{61F1AFAB-2465-17C5-C517-E292222146C1}"/>
              </a:ext>
            </a:extLst>
          </p:cNvPr>
          <p:cNvSpPr txBox="1"/>
          <p:nvPr/>
        </p:nvSpPr>
        <p:spPr>
          <a:xfrm>
            <a:off x="1402080" y="1899920"/>
            <a:ext cx="184731" cy="369332"/>
          </a:xfrm>
          <a:prstGeom prst="rect">
            <a:avLst/>
          </a:prstGeom>
          <a:noFill/>
        </p:spPr>
        <p:txBody>
          <a:bodyPr wrap="none" rtlCol="0">
            <a:spAutoFit/>
          </a:bodyPr>
          <a:lstStyle/>
          <a:p>
            <a:endParaRPr lang="en-US" dirty="0"/>
          </a:p>
        </p:txBody>
      </p:sp>
      <p:pic>
        <p:nvPicPr>
          <p:cNvPr id="7" name="Content Placeholder 6">
            <a:extLst>
              <a:ext uri="{FF2B5EF4-FFF2-40B4-BE49-F238E27FC236}">
                <a16:creationId xmlns:a16="http://schemas.microsoft.com/office/drawing/2014/main" id="{9F71B7E1-A954-91BB-F342-4D621B74264D}"/>
              </a:ext>
            </a:extLst>
          </p:cNvPr>
          <p:cNvPicPr>
            <a:picLocks noGrp="1" noChangeAspect="1"/>
          </p:cNvPicPr>
          <p:nvPr>
            <p:ph idx="1"/>
          </p:nvPr>
        </p:nvPicPr>
        <p:blipFill>
          <a:blip r:embed="rId3"/>
          <a:stretch>
            <a:fillRect/>
          </a:stretch>
        </p:blipFill>
        <p:spPr>
          <a:xfrm>
            <a:off x="568960" y="1799329"/>
            <a:ext cx="8212613" cy="3217312"/>
          </a:xfrm>
          <a:prstGeom prst="rect">
            <a:avLst/>
          </a:prstGeom>
        </p:spPr>
      </p:pic>
      <p:sp>
        <p:nvSpPr>
          <p:cNvPr id="8" name="TextBox 7">
            <a:extLst>
              <a:ext uri="{FF2B5EF4-FFF2-40B4-BE49-F238E27FC236}">
                <a16:creationId xmlns:a16="http://schemas.microsoft.com/office/drawing/2014/main" id="{ADCB5D5A-FA54-4E3C-9B18-E3D2FA5A796D}"/>
              </a:ext>
            </a:extLst>
          </p:cNvPr>
          <p:cNvSpPr txBox="1"/>
          <p:nvPr/>
        </p:nvSpPr>
        <p:spPr>
          <a:xfrm>
            <a:off x="568959" y="821157"/>
            <a:ext cx="8431107" cy="1061829"/>
          </a:xfrm>
          <a:prstGeom prst="rect">
            <a:avLst/>
          </a:prstGeom>
          <a:noFill/>
        </p:spPr>
        <p:txBody>
          <a:bodyPr wrap="square">
            <a:spAutoFit/>
          </a:bodyPr>
          <a:lstStyle/>
          <a:p>
            <a:pPr marL="342900" marR="0" lvl="0" indent="-231775" algn="l" defTabSz="914400" rtl="0" eaLnBrk="1" fontAlgn="base" latinLnBrk="0" hangingPunct="1">
              <a:lnSpc>
                <a:spcPct val="100000"/>
              </a:lnSpc>
              <a:spcBef>
                <a:spcPts val="600"/>
              </a:spcBef>
              <a:spcAft>
                <a:spcPct val="0"/>
              </a:spcAft>
              <a:buClrTx/>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Lucida Grande"/>
                <a:ea typeface="+mn-ea"/>
                <a:cs typeface="Lucida Grande"/>
              </a:rPr>
              <a:t>20% of the dataset as training with 10% of it set as validation</a:t>
            </a:r>
          </a:p>
          <a:p>
            <a:pPr marL="342900" marR="0" lvl="0" indent="-231775" algn="l" defTabSz="914400" rtl="0" eaLnBrk="1" fontAlgn="base" latinLnBrk="0" hangingPunct="1">
              <a:lnSpc>
                <a:spcPct val="100000"/>
              </a:lnSpc>
              <a:spcBef>
                <a:spcPts val="600"/>
              </a:spcBef>
              <a:spcAft>
                <a:spcPct val="0"/>
              </a:spcAft>
              <a:buClrTx/>
              <a:buSzTx/>
              <a:buFont typeface="Arial" charset="0"/>
              <a:buChar char="•"/>
              <a:tabLst/>
              <a:defRPr/>
            </a:pPr>
            <a:r>
              <a:rPr lang="en-US" sz="1200" dirty="0">
                <a:solidFill>
                  <a:prstClr val="black"/>
                </a:solidFill>
                <a:latin typeface="Lucida Grande"/>
                <a:cs typeface="Lucida Grande"/>
              </a:rPr>
              <a:t>Gemma 2B (</a:t>
            </a:r>
            <a:r>
              <a:rPr lang="en-US" sz="1200" b="1" dirty="0">
                <a:latin typeface="Lucida Grande"/>
                <a:cs typeface="Lucida Grande"/>
              </a:rPr>
              <a:t>top</a:t>
            </a:r>
            <a:r>
              <a:rPr lang="en-US" sz="1200" dirty="0">
                <a:solidFill>
                  <a:prstClr val="black"/>
                </a:solidFill>
                <a:latin typeface="Lucida Grande"/>
                <a:cs typeface="Lucida Grande"/>
              </a:rPr>
              <a:t>) versus Llama-3-8B (</a:t>
            </a:r>
            <a:r>
              <a:rPr lang="en-US" sz="1200" b="1" dirty="0">
                <a:solidFill>
                  <a:prstClr val="black"/>
                </a:solidFill>
                <a:latin typeface="Lucida Grande"/>
                <a:cs typeface="Lucida Grande"/>
              </a:rPr>
              <a:t>bottom</a:t>
            </a:r>
            <a:r>
              <a:rPr lang="en-US" sz="1200" dirty="0">
                <a:solidFill>
                  <a:prstClr val="black"/>
                </a:solidFill>
                <a:latin typeface="Lucida Grande"/>
                <a:cs typeface="Lucida Grande"/>
              </a:rPr>
              <a:t>)</a:t>
            </a:r>
            <a:r>
              <a:rPr kumimoji="0" lang="en-US" sz="1200" b="0" i="0" u="none" strike="noStrike" kern="1200" cap="none" spc="0" normalizeH="0" baseline="0" noProof="0" dirty="0">
                <a:ln>
                  <a:noFill/>
                </a:ln>
                <a:solidFill>
                  <a:prstClr val="black"/>
                </a:solidFill>
                <a:effectLst/>
                <a:uLnTx/>
                <a:uFillTx/>
                <a:latin typeface="Lucida Grande"/>
                <a:ea typeface="+mn-ea"/>
                <a:cs typeface="Lucida Grande"/>
              </a:rPr>
              <a:t> </a:t>
            </a:r>
          </a:p>
          <a:p>
            <a:pPr marL="342900" marR="0" lvl="0" indent="-231775" algn="l" defTabSz="914400" rtl="0" eaLnBrk="1" fontAlgn="base" latinLnBrk="0" hangingPunct="1">
              <a:lnSpc>
                <a:spcPct val="100000"/>
              </a:lnSpc>
              <a:spcBef>
                <a:spcPts val="600"/>
              </a:spcBef>
              <a:spcAft>
                <a:spcPct val="0"/>
              </a:spcAft>
              <a:buClrTx/>
              <a:buSzTx/>
              <a:buFont typeface="Arial" charset="0"/>
              <a:buChar char="•"/>
              <a:tabLst/>
              <a:defRPr/>
            </a:pPr>
            <a:r>
              <a:rPr lang="en-US" sz="1200" dirty="0">
                <a:solidFill>
                  <a:prstClr val="black"/>
                </a:solidFill>
                <a:latin typeface="Lucida Grande"/>
                <a:cs typeface="Lucida Grande"/>
              </a:rPr>
              <a:t>LoRa can inject knowledge in smaller models to some extent but fail for larger models</a:t>
            </a:r>
          </a:p>
          <a:p>
            <a:pPr marL="742950" lvl="1" indent="-285750">
              <a:spcBef>
                <a:spcPts val="600"/>
              </a:spcBef>
              <a:buFontTx/>
              <a:buChar char="−"/>
              <a:defRPr/>
            </a:pPr>
            <a:r>
              <a:rPr kumimoji="0" lang="en-US" sz="1200" b="0" i="0" u="none" strike="noStrike" kern="1200" cap="none" spc="0" normalizeH="0" baseline="0" noProof="0" dirty="0">
                <a:ln>
                  <a:noFill/>
                </a:ln>
                <a:solidFill>
                  <a:srgbClr val="0070C0"/>
                </a:solidFill>
                <a:effectLst/>
                <a:uLnTx/>
                <a:uFillTx/>
                <a:latin typeface="Lucida Grande"/>
                <a:ea typeface="+mn-ea"/>
                <a:cs typeface="Lucida Grande"/>
              </a:rPr>
              <a:t>Small gradient norm due to their proficiency with telecom (more aggressive updating needed!) </a:t>
            </a:r>
            <a:endParaRPr kumimoji="0" lang="en-US" sz="1200" b="0" i="0" u="none" strike="noStrike" kern="1200" cap="none" spc="0" normalizeH="0" baseline="0" noProof="0" dirty="0">
              <a:ln>
                <a:noFill/>
              </a:ln>
              <a:solidFill>
                <a:prstClr val="black"/>
              </a:solidFill>
              <a:effectLst/>
              <a:uLnTx/>
              <a:uFillTx/>
              <a:latin typeface="Lucida Grande"/>
              <a:ea typeface="+mn-ea"/>
              <a:cs typeface="Lucida Grande"/>
            </a:endParaRPr>
          </a:p>
        </p:txBody>
      </p:sp>
    </p:spTree>
    <p:extLst>
      <p:ext uri="{BB962C8B-B14F-4D97-AF65-F5344CB8AC3E}">
        <p14:creationId xmlns:p14="http://schemas.microsoft.com/office/powerpoint/2010/main" val="342028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77363-3E3F-2D4A-679F-ED201224A2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89F819-36C4-DC58-BE98-E26D86E9C047}"/>
              </a:ext>
            </a:extLst>
          </p:cNvPr>
          <p:cNvSpPr>
            <a:spLocks noGrp="1"/>
          </p:cNvSpPr>
          <p:nvPr>
            <p:ph type="title"/>
          </p:nvPr>
        </p:nvSpPr>
        <p:spPr/>
        <p:txBody>
          <a:bodyPr/>
          <a:lstStyle/>
          <a:p>
            <a:r>
              <a:rPr lang="en-US"/>
              <a:t>Number of Epochs</a:t>
            </a:r>
            <a:endParaRPr lang="en-US" dirty="0"/>
          </a:p>
        </p:txBody>
      </p:sp>
      <p:sp>
        <p:nvSpPr>
          <p:cNvPr id="11" name="TextBox 10">
            <a:extLst>
              <a:ext uri="{FF2B5EF4-FFF2-40B4-BE49-F238E27FC236}">
                <a16:creationId xmlns:a16="http://schemas.microsoft.com/office/drawing/2014/main" id="{8925F9C0-7391-2864-3A3B-6A1F227D18E5}"/>
              </a:ext>
            </a:extLst>
          </p:cNvPr>
          <p:cNvSpPr txBox="1"/>
          <p:nvPr/>
        </p:nvSpPr>
        <p:spPr>
          <a:xfrm>
            <a:off x="1402080" y="189992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1A1D9303-DF23-3DC5-E49B-0905C9087570}"/>
              </a:ext>
            </a:extLst>
          </p:cNvPr>
          <p:cNvSpPr txBox="1"/>
          <p:nvPr/>
        </p:nvSpPr>
        <p:spPr>
          <a:xfrm>
            <a:off x="568959" y="821157"/>
            <a:ext cx="8431107" cy="800219"/>
          </a:xfrm>
          <a:prstGeom prst="rect">
            <a:avLst/>
          </a:prstGeom>
          <a:noFill/>
        </p:spPr>
        <p:txBody>
          <a:bodyPr wrap="square">
            <a:spAutoFit/>
          </a:bodyPr>
          <a:lstStyle/>
          <a:p>
            <a:pPr marL="342900" marR="0" lvl="0" indent="-231775" algn="l" defTabSz="914400" rtl="0" eaLnBrk="1" fontAlgn="base" latinLnBrk="0" hangingPunct="1">
              <a:lnSpc>
                <a:spcPct val="100000"/>
              </a:lnSpc>
              <a:spcBef>
                <a:spcPts val="600"/>
              </a:spcBef>
              <a:spcAft>
                <a:spcPct val="0"/>
              </a:spcAft>
              <a:buClrTx/>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Lucida Grande"/>
                <a:ea typeface="+mn-ea"/>
                <a:cs typeface="Lucida Grande"/>
              </a:rPr>
              <a:t>Smaller models saturate even with multiple epochs</a:t>
            </a:r>
          </a:p>
          <a:p>
            <a:pPr marL="342900" marR="0" lvl="0" indent="-231775" algn="l" defTabSz="914400" rtl="0" eaLnBrk="1" fontAlgn="base" latinLnBrk="0" hangingPunct="1">
              <a:lnSpc>
                <a:spcPct val="100000"/>
              </a:lnSpc>
              <a:spcBef>
                <a:spcPts val="600"/>
              </a:spcBef>
              <a:spcAft>
                <a:spcPct val="0"/>
              </a:spcAft>
              <a:buClrTx/>
              <a:buSzTx/>
              <a:buFont typeface="Arial" charset="0"/>
              <a:buChar char="•"/>
              <a:tabLst/>
              <a:defRPr/>
            </a:pPr>
            <a:r>
              <a:rPr lang="en-US" sz="1200" dirty="0">
                <a:solidFill>
                  <a:prstClr val="black"/>
                </a:solidFill>
                <a:latin typeface="Lucida Grande"/>
                <a:cs typeface="Lucida Grande"/>
              </a:rPr>
              <a:t>Bigger models exhibit memorization of training patterns due to their expressiveness</a:t>
            </a:r>
          </a:p>
          <a:p>
            <a:pPr marL="342900" marR="0" lvl="0" indent="-231775" algn="l" defTabSz="914400" rtl="0" eaLnBrk="1" fontAlgn="base" latinLnBrk="0" hangingPunct="1">
              <a:lnSpc>
                <a:spcPct val="100000"/>
              </a:lnSpc>
              <a:spcBef>
                <a:spcPts val="600"/>
              </a:spcBef>
              <a:spcAft>
                <a:spcPct val="0"/>
              </a:spcAft>
              <a:buClrTx/>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Lucida Grande"/>
                <a:ea typeface="+mn-ea"/>
                <a:cs typeface="Lucida Grande"/>
              </a:rPr>
              <a:t>Maximum 2 epochs o</a:t>
            </a:r>
            <a:r>
              <a:rPr lang="en-US" sz="1200" dirty="0">
                <a:solidFill>
                  <a:prstClr val="black"/>
                </a:solidFill>
                <a:latin typeface="Lucida Grande"/>
                <a:cs typeface="Lucida Grande"/>
              </a:rPr>
              <a:t>f training for all these models</a:t>
            </a:r>
            <a:endParaRPr kumimoji="0" lang="en-US" sz="1200" b="0" i="0" u="none" strike="noStrike" kern="1200" cap="none" spc="0" normalizeH="0" baseline="0" noProof="0" dirty="0">
              <a:ln>
                <a:noFill/>
              </a:ln>
              <a:solidFill>
                <a:prstClr val="black"/>
              </a:solidFill>
              <a:effectLst/>
              <a:uLnTx/>
              <a:uFillTx/>
              <a:latin typeface="Lucida Grande"/>
              <a:ea typeface="+mn-ea"/>
              <a:cs typeface="Lucida Grande"/>
            </a:endParaRPr>
          </a:p>
        </p:txBody>
      </p:sp>
      <p:pic>
        <p:nvPicPr>
          <p:cNvPr id="6" name="Content Placeholder 5">
            <a:extLst>
              <a:ext uri="{FF2B5EF4-FFF2-40B4-BE49-F238E27FC236}">
                <a16:creationId xmlns:a16="http://schemas.microsoft.com/office/drawing/2014/main" id="{63895A95-7918-A8A0-253E-F12A3C4BC818}"/>
              </a:ext>
            </a:extLst>
          </p:cNvPr>
          <p:cNvPicPr>
            <a:picLocks noGrp="1" noChangeAspect="1"/>
          </p:cNvPicPr>
          <p:nvPr>
            <p:ph idx="1"/>
          </p:nvPr>
        </p:nvPicPr>
        <p:blipFill>
          <a:blip r:embed="rId3"/>
          <a:stretch>
            <a:fillRect/>
          </a:stretch>
        </p:blipFill>
        <p:spPr>
          <a:xfrm>
            <a:off x="563418" y="1654130"/>
            <a:ext cx="8266546" cy="3238440"/>
          </a:xfrm>
        </p:spPr>
      </p:pic>
    </p:spTree>
    <p:extLst>
      <p:ext uri="{BB962C8B-B14F-4D97-AF65-F5344CB8AC3E}">
        <p14:creationId xmlns:p14="http://schemas.microsoft.com/office/powerpoint/2010/main" val="4128291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E1558-9B89-44FB-8515-95FEAB2D64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D45989-EC3E-675F-BF3E-9BEB216003E0}"/>
              </a:ext>
            </a:extLst>
          </p:cNvPr>
          <p:cNvSpPr>
            <a:spLocks noGrp="1"/>
          </p:cNvSpPr>
          <p:nvPr>
            <p:ph type="ctrTitle"/>
          </p:nvPr>
        </p:nvSpPr>
        <p:spPr>
          <a:xfrm>
            <a:off x="685800" y="2020490"/>
            <a:ext cx="7772400" cy="1102519"/>
          </a:xfrm>
        </p:spPr>
        <p:txBody>
          <a:bodyPr/>
          <a:lstStyle/>
          <a:p>
            <a:r>
              <a:rPr lang="en-US" dirty="0"/>
              <a:t>Tele-LLMs</a:t>
            </a:r>
          </a:p>
        </p:txBody>
      </p:sp>
    </p:spTree>
    <p:extLst>
      <p:ext uri="{BB962C8B-B14F-4D97-AF65-F5344CB8AC3E}">
        <p14:creationId xmlns:p14="http://schemas.microsoft.com/office/powerpoint/2010/main" val="93876732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1D114-85D4-0A8A-8DE9-BBEE2168E0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4DCB23-FCAA-1E3D-6287-D15DAF4DE9DD}"/>
              </a:ext>
            </a:extLst>
          </p:cNvPr>
          <p:cNvSpPr>
            <a:spLocks noGrp="1"/>
          </p:cNvSpPr>
          <p:nvPr>
            <p:ph type="title"/>
          </p:nvPr>
        </p:nvSpPr>
        <p:spPr/>
        <p:txBody>
          <a:bodyPr/>
          <a:lstStyle/>
          <a:p>
            <a:r>
              <a:rPr lang="en-US" dirty="0"/>
              <a:t>Open-Source Models</a:t>
            </a:r>
          </a:p>
        </p:txBody>
      </p:sp>
      <p:sp>
        <p:nvSpPr>
          <p:cNvPr id="11" name="TextBox 10">
            <a:extLst>
              <a:ext uri="{FF2B5EF4-FFF2-40B4-BE49-F238E27FC236}">
                <a16:creationId xmlns:a16="http://schemas.microsoft.com/office/drawing/2014/main" id="{9E4C7C91-DA22-B3D4-9D7A-FC87AADEB8C8}"/>
              </a:ext>
            </a:extLst>
          </p:cNvPr>
          <p:cNvSpPr txBox="1"/>
          <p:nvPr/>
        </p:nvSpPr>
        <p:spPr>
          <a:xfrm>
            <a:off x="1402080" y="189992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52EC546C-0B05-6418-4016-DF16D34845FC}"/>
              </a:ext>
            </a:extLst>
          </p:cNvPr>
          <p:cNvSpPr txBox="1"/>
          <p:nvPr/>
        </p:nvSpPr>
        <p:spPr>
          <a:xfrm>
            <a:off x="568959" y="821157"/>
            <a:ext cx="8431107" cy="800219"/>
          </a:xfrm>
          <a:prstGeom prst="rect">
            <a:avLst/>
          </a:prstGeom>
          <a:noFill/>
        </p:spPr>
        <p:txBody>
          <a:bodyPr wrap="square">
            <a:spAutoFit/>
          </a:bodyPr>
          <a:lstStyle/>
          <a:p>
            <a:pPr marL="342900" marR="0" lvl="0" indent="-231775" algn="l" defTabSz="914400" rtl="0" eaLnBrk="1" fontAlgn="base" latinLnBrk="0" hangingPunct="1">
              <a:lnSpc>
                <a:spcPct val="100000"/>
              </a:lnSpc>
              <a:spcBef>
                <a:spcPts val="600"/>
              </a:spcBef>
              <a:spcAft>
                <a:spcPct val="0"/>
              </a:spcAft>
              <a:buClrTx/>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Lucida Grande"/>
                <a:ea typeface="+mn-ea"/>
                <a:cs typeface="Lucida Grande"/>
              </a:rPr>
              <a:t>We have trained the </a:t>
            </a:r>
            <a:r>
              <a:rPr lang="en-US" sz="1200" dirty="0">
                <a:solidFill>
                  <a:prstClr val="black"/>
                </a:solidFill>
                <a:latin typeface="Lucida Grande"/>
                <a:cs typeface="Lucida Grande"/>
              </a:rPr>
              <a:t>f</a:t>
            </a:r>
            <a:r>
              <a:rPr kumimoji="0" lang="en-US" sz="1200" b="0" i="0" u="none" strike="noStrike" kern="1200" cap="none" spc="0" normalizeH="0" baseline="0" noProof="0" dirty="0" err="1">
                <a:ln>
                  <a:noFill/>
                </a:ln>
                <a:solidFill>
                  <a:prstClr val="black"/>
                </a:solidFill>
                <a:effectLst/>
                <a:uLnTx/>
                <a:uFillTx/>
                <a:latin typeface="Lucida Grande"/>
                <a:ea typeface="+mn-ea"/>
                <a:cs typeface="Lucida Grande"/>
              </a:rPr>
              <a:t>irst</a:t>
            </a:r>
            <a:r>
              <a:rPr kumimoji="0" lang="en-US" sz="1200" b="0" i="0" u="none" strike="noStrike" kern="1200" cap="none" spc="0" normalizeH="0" baseline="0" noProof="0" dirty="0">
                <a:ln>
                  <a:noFill/>
                </a:ln>
                <a:solidFill>
                  <a:prstClr val="black"/>
                </a:solidFill>
                <a:effectLst/>
                <a:uLnTx/>
                <a:uFillTx/>
                <a:latin typeface="Lucida Grande"/>
                <a:ea typeface="+mn-ea"/>
                <a:cs typeface="Lucida Grande"/>
              </a:rPr>
              <a:t> open-source models specialized in telecommunications</a:t>
            </a:r>
          </a:p>
          <a:p>
            <a:pPr marL="342900" marR="0" lvl="0" indent="-231775" algn="l" defTabSz="914400" rtl="0" eaLnBrk="1" fontAlgn="base" latinLnBrk="0" hangingPunct="1">
              <a:lnSpc>
                <a:spcPct val="100000"/>
              </a:lnSpc>
              <a:spcBef>
                <a:spcPts val="600"/>
              </a:spcBef>
              <a:spcAft>
                <a:spcPct val="0"/>
              </a:spcAft>
              <a:buClrTx/>
              <a:buSzTx/>
              <a:buFont typeface="Arial" charset="0"/>
              <a:buChar char="•"/>
              <a:tabLst/>
              <a:defRPr/>
            </a:pPr>
            <a:r>
              <a:rPr lang="en-US" sz="1200" b="1" dirty="0">
                <a:solidFill>
                  <a:prstClr val="black"/>
                </a:solidFill>
                <a:latin typeface="Lucida Grande"/>
                <a:cs typeface="Lucida Grande"/>
              </a:rPr>
              <a:t>LLM-Eval</a:t>
            </a:r>
            <a:r>
              <a:rPr lang="en-US" sz="1200" dirty="0">
                <a:solidFill>
                  <a:prstClr val="black"/>
                </a:solidFill>
                <a:latin typeface="Lucida Grande"/>
                <a:cs typeface="Lucida Grande"/>
              </a:rPr>
              <a:t> is the most robust but most expensive metric</a:t>
            </a:r>
          </a:p>
          <a:p>
            <a:pPr marL="342900" marR="0" lvl="0" indent="-231775" algn="l" defTabSz="914400" rtl="0" eaLnBrk="1" fontAlgn="base" latinLnBrk="0" hangingPunct="1">
              <a:lnSpc>
                <a:spcPct val="100000"/>
              </a:lnSpc>
              <a:spcBef>
                <a:spcPts val="600"/>
              </a:spcBef>
              <a:spcAft>
                <a:spcPct val="0"/>
              </a:spcAft>
              <a:buClrTx/>
              <a:buSzTx/>
              <a:buFont typeface="Arial" charset="0"/>
              <a:buChar char="•"/>
              <a:tabLst/>
              <a:defRPr/>
            </a:pPr>
            <a:r>
              <a:rPr lang="en-US" sz="1200" dirty="0">
                <a:solidFill>
                  <a:prstClr val="black"/>
                </a:solidFill>
                <a:latin typeface="Lucida Grande"/>
                <a:cs typeface="Lucida Grande"/>
              </a:rPr>
              <a:t>Tele-LLMs</a:t>
            </a:r>
            <a:r>
              <a:rPr lang="en-US" sz="1200" b="1" dirty="0">
                <a:solidFill>
                  <a:prstClr val="black"/>
                </a:solidFill>
                <a:latin typeface="Lucida Grande"/>
                <a:cs typeface="Lucida Grande"/>
              </a:rPr>
              <a:t> outperform</a:t>
            </a:r>
            <a:r>
              <a:rPr lang="en-US" sz="1200" dirty="0">
                <a:solidFill>
                  <a:prstClr val="black"/>
                </a:solidFill>
                <a:latin typeface="Lucida Grande"/>
                <a:cs typeface="Lucida Grande"/>
              </a:rPr>
              <a:t> on telecom while </a:t>
            </a:r>
            <a:r>
              <a:rPr lang="en-US" sz="1200" b="1" dirty="0">
                <a:solidFill>
                  <a:prstClr val="black"/>
                </a:solidFill>
                <a:latin typeface="Lucida Grande"/>
                <a:cs typeface="Lucida Grande"/>
              </a:rPr>
              <a:t>retaining</a:t>
            </a:r>
            <a:r>
              <a:rPr lang="en-US" sz="1200" dirty="0">
                <a:solidFill>
                  <a:prstClr val="black"/>
                </a:solidFill>
                <a:latin typeface="Lucida Grande"/>
                <a:cs typeface="Lucida Grande"/>
              </a:rPr>
              <a:t> (or even gaining) performance on general abilities</a:t>
            </a:r>
            <a:endParaRPr kumimoji="0" lang="en-US" sz="1200" b="0" i="0" u="none" strike="noStrike" kern="1200" cap="none" spc="0" normalizeH="0" baseline="0" noProof="0" dirty="0">
              <a:ln>
                <a:noFill/>
              </a:ln>
              <a:solidFill>
                <a:prstClr val="black"/>
              </a:solidFill>
              <a:effectLst/>
              <a:uLnTx/>
              <a:uFillTx/>
              <a:latin typeface="Lucida Grande"/>
              <a:ea typeface="+mn-ea"/>
              <a:cs typeface="Lucida Grande"/>
            </a:endParaRPr>
          </a:p>
        </p:txBody>
      </p:sp>
      <p:pic>
        <p:nvPicPr>
          <p:cNvPr id="3" name="Picture 2">
            <a:extLst>
              <a:ext uri="{FF2B5EF4-FFF2-40B4-BE49-F238E27FC236}">
                <a16:creationId xmlns:a16="http://schemas.microsoft.com/office/drawing/2014/main" id="{CEB46144-DD3F-A7D8-413D-886D0A5A7827}"/>
              </a:ext>
            </a:extLst>
          </p:cNvPr>
          <p:cNvPicPr>
            <a:picLocks noChangeAspect="1"/>
          </p:cNvPicPr>
          <p:nvPr/>
        </p:nvPicPr>
        <p:blipFill>
          <a:blip r:embed="rId3"/>
          <a:stretch>
            <a:fillRect/>
          </a:stretch>
        </p:blipFill>
        <p:spPr>
          <a:xfrm>
            <a:off x="768928" y="2246815"/>
            <a:ext cx="7772400" cy="2478669"/>
          </a:xfrm>
          <a:prstGeom prst="rect">
            <a:avLst/>
          </a:prstGeom>
        </p:spPr>
      </p:pic>
    </p:spTree>
    <p:extLst>
      <p:ext uri="{BB962C8B-B14F-4D97-AF65-F5344CB8AC3E}">
        <p14:creationId xmlns:p14="http://schemas.microsoft.com/office/powerpoint/2010/main" val="861781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Introduction</a:t>
            </a:r>
          </a:p>
        </p:txBody>
      </p:sp>
    </p:spTree>
    <p:extLst>
      <p:ext uri="{BB962C8B-B14F-4D97-AF65-F5344CB8AC3E}">
        <p14:creationId xmlns:p14="http://schemas.microsoft.com/office/powerpoint/2010/main" val="418716508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F6451-12FD-6496-E3DF-5E86DBDB88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50A15-B8F8-73C6-2E4F-55C787B5C2DA}"/>
              </a:ext>
            </a:extLst>
          </p:cNvPr>
          <p:cNvSpPr>
            <a:spLocks noGrp="1"/>
          </p:cNvSpPr>
          <p:nvPr>
            <p:ph type="title"/>
          </p:nvPr>
        </p:nvSpPr>
        <p:spPr/>
        <p:txBody>
          <a:bodyPr/>
          <a:lstStyle/>
          <a:p>
            <a:r>
              <a:rPr lang="en-US" dirty="0"/>
              <a:t>Qualitative Examples – Part 1 </a:t>
            </a:r>
          </a:p>
        </p:txBody>
      </p:sp>
      <p:sp>
        <p:nvSpPr>
          <p:cNvPr id="3" name="Content Placeholder 2">
            <a:extLst>
              <a:ext uri="{FF2B5EF4-FFF2-40B4-BE49-F238E27FC236}">
                <a16:creationId xmlns:a16="http://schemas.microsoft.com/office/drawing/2014/main" id="{FFA52395-82F4-B933-CF74-A3165F09347F}"/>
              </a:ext>
            </a:extLst>
          </p:cNvPr>
          <p:cNvSpPr>
            <a:spLocks noGrp="1"/>
          </p:cNvSpPr>
          <p:nvPr>
            <p:ph idx="1"/>
          </p:nvPr>
        </p:nvSpPr>
        <p:spPr>
          <a:xfrm>
            <a:off x="519417" y="961143"/>
            <a:ext cx="4320939" cy="3839457"/>
          </a:xfrm>
        </p:spPr>
        <p:txBody>
          <a:bodyPr/>
          <a:lstStyle/>
          <a:p>
            <a:pPr marL="342900" lvl="1" indent="-231775" algn="just">
              <a:buFont typeface="Arial" charset="0"/>
              <a:buChar char="•"/>
              <a:defRPr/>
            </a:pPr>
            <a:endParaRPr lang="en-US" sz="1000" b="0" dirty="0">
              <a:solidFill>
                <a:schemeClr val="tx1"/>
              </a:solidFill>
              <a:latin typeface="Lucida Grande" panose="020B0600040502020204" pitchFamily="34" charset="0"/>
              <a:cs typeface="Lucida Grande" panose="020B0600040502020204" pitchFamily="34" charset="0"/>
            </a:endParaRPr>
          </a:p>
          <a:p>
            <a:pPr marL="628650" lvl="1" indent="-171450" algn="just">
              <a:buFont typeface="Arial" panose="020B0604020202020204" pitchFamily="34" charset="0"/>
              <a:buChar char="•"/>
            </a:pPr>
            <a:endParaRPr lang="en-US" sz="1000" b="0" dirty="0">
              <a:solidFill>
                <a:schemeClr val="tx1"/>
              </a:solidFill>
              <a:latin typeface="Lucida Grande" panose="020B0600040502020204" pitchFamily="34" charset="0"/>
              <a:cs typeface="Lucida Grande" panose="020B0600040502020204" pitchFamily="34" charset="0"/>
            </a:endParaRPr>
          </a:p>
        </p:txBody>
      </p:sp>
      <p:sp>
        <p:nvSpPr>
          <p:cNvPr id="11" name="TextBox 10">
            <a:extLst>
              <a:ext uri="{FF2B5EF4-FFF2-40B4-BE49-F238E27FC236}">
                <a16:creationId xmlns:a16="http://schemas.microsoft.com/office/drawing/2014/main" id="{808BBF7F-D893-B02F-3C9E-342A708A6906}"/>
              </a:ext>
            </a:extLst>
          </p:cNvPr>
          <p:cNvSpPr txBox="1"/>
          <p:nvPr/>
        </p:nvSpPr>
        <p:spPr>
          <a:xfrm>
            <a:off x="1783080" y="1916854"/>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75A9889C-2044-B04B-19FF-03403F86439E}"/>
              </a:ext>
            </a:extLst>
          </p:cNvPr>
          <p:cNvPicPr>
            <a:picLocks noChangeAspect="1"/>
          </p:cNvPicPr>
          <p:nvPr/>
        </p:nvPicPr>
        <p:blipFill>
          <a:blip r:embed="rId3"/>
          <a:stretch>
            <a:fillRect/>
          </a:stretch>
        </p:blipFill>
        <p:spPr>
          <a:xfrm>
            <a:off x="801303" y="1023458"/>
            <a:ext cx="3882343" cy="3590488"/>
          </a:xfrm>
          <a:prstGeom prst="rect">
            <a:avLst/>
          </a:prstGeom>
        </p:spPr>
      </p:pic>
      <p:pic>
        <p:nvPicPr>
          <p:cNvPr id="8" name="Picture 7">
            <a:extLst>
              <a:ext uri="{FF2B5EF4-FFF2-40B4-BE49-F238E27FC236}">
                <a16:creationId xmlns:a16="http://schemas.microsoft.com/office/drawing/2014/main" id="{4A8E5C2A-7B22-3148-0664-B8FB7ACBAAF4}"/>
              </a:ext>
            </a:extLst>
          </p:cNvPr>
          <p:cNvPicPr>
            <a:picLocks noChangeAspect="1"/>
          </p:cNvPicPr>
          <p:nvPr/>
        </p:nvPicPr>
        <p:blipFill>
          <a:blip r:embed="rId4"/>
          <a:stretch>
            <a:fillRect/>
          </a:stretch>
        </p:blipFill>
        <p:spPr>
          <a:xfrm>
            <a:off x="4939543" y="1518408"/>
            <a:ext cx="3717206" cy="2550253"/>
          </a:xfrm>
          <a:prstGeom prst="rect">
            <a:avLst/>
          </a:prstGeom>
        </p:spPr>
      </p:pic>
    </p:spTree>
    <p:extLst>
      <p:ext uri="{BB962C8B-B14F-4D97-AF65-F5344CB8AC3E}">
        <p14:creationId xmlns:p14="http://schemas.microsoft.com/office/powerpoint/2010/main" val="3699127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659D7-F97D-5569-0AC8-E9320CAD0F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BB937-77E5-1CAE-9D1D-EA090B204A78}"/>
              </a:ext>
            </a:extLst>
          </p:cNvPr>
          <p:cNvSpPr>
            <a:spLocks noGrp="1"/>
          </p:cNvSpPr>
          <p:nvPr>
            <p:ph type="title"/>
          </p:nvPr>
        </p:nvSpPr>
        <p:spPr/>
        <p:txBody>
          <a:bodyPr/>
          <a:lstStyle/>
          <a:p>
            <a:r>
              <a:rPr lang="en-US" dirty="0"/>
              <a:t>Qualitative Examples – Part 2 </a:t>
            </a:r>
          </a:p>
        </p:txBody>
      </p:sp>
      <p:sp>
        <p:nvSpPr>
          <p:cNvPr id="3" name="Content Placeholder 2">
            <a:extLst>
              <a:ext uri="{FF2B5EF4-FFF2-40B4-BE49-F238E27FC236}">
                <a16:creationId xmlns:a16="http://schemas.microsoft.com/office/drawing/2014/main" id="{7626E822-65FA-ADF1-1036-F9543E968238}"/>
              </a:ext>
            </a:extLst>
          </p:cNvPr>
          <p:cNvSpPr>
            <a:spLocks noGrp="1"/>
          </p:cNvSpPr>
          <p:nvPr>
            <p:ph idx="1"/>
          </p:nvPr>
        </p:nvSpPr>
        <p:spPr>
          <a:xfrm>
            <a:off x="519417" y="961143"/>
            <a:ext cx="4320939" cy="3839457"/>
          </a:xfrm>
        </p:spPr>
        <p:txBody>
          <a:bodyPr/>
          <a:lstStyle/>
          <a:p>
            <a:pPr marL="342900" lvl="1" indent="-231775" algn="just">
              <a:buFont typeface="Arial" charset="0"/>
              <a:buChar char="•"/>
              <a:defRPr/>
            </a:pPr>
            <a:endParaRPr lang="en-US" sz="1000" b="0" dirty="0">
              <a:solidFill>
                <a:schemeClr val="tx1"/>
              </a:solidFill>
              <a:latin typeface="Lucida Grande" panose="020B0600040502020204" pitchFamily="34" charset="0"/>
              <a:cs typeface="Lucida Grande" panose="020B0600040502020204" pitchFamily="34" charset="0"/>
            </a:endParaRPr>
          </a:p>
          <a:p>
            <a:pPr marL="628650" lvl="1" indent="-171450" algn="just">
              <a:buFont typeface="Arial" panose="020B0604020202020204" pitchFamily="34" charset="0"/>
              <a:buChar char="•"/>
            </a:pPr>
            <a:endParaRPr lang="en-US" sz="1000" b="0" dirty="0">
              <a:solidFill>
                <a:schemeClr val="tx1"/>
              </a:solidFill>
              <a:latin typeface="Lucida Grande" panose="020B0600040502020204" pitchFamily="34" charset="0"/>
              <a:cs typeface="Lucida Grande" panose="020B0600040502020204" pitchFamily="34" charset="0"/>
            </a:endParaRPr>
          </a:p>
        </p:txBody>
      </p:sp>
      <p:sp>
        <p:nvSpPr>
          <p:cNvPr id="11" name="TextBox 10">
            <a:extLst>
              <a:ext uri="{FF2B5EF4-FFF2-40B4-BE49-F238E27FC236}">
                <a16:creationId xmlns:a16="http://schemas.microsoft.com/office/drawing/2014/main" id="{A44F89EF-E1FB-7942-0A2F-93943D63EC00}"/>
              </a:ext>
            </a:extLst>
          </p:cNvPr>
          <p:cNvSpPr txBox="1"/>
          <p:nvPr/>
        </p:nvSpPr>
        <p:spPr>
          <a:xfrm>
            <a:off x="1783080" y="1916854"/>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34D3C92E-B2D1-FE5A-A32E-5772A8A8D87C}"/>
              </a:ext>
            </a:extLst>
          </p:cNvPr>
          <p:cNvPicPr>
            <a:picLocks noChangeAspect="1"/>
          </p:cNvPicPr>
          <p:nvPr/>
        </p:nvPicPr>
        <p:blipFill>
          <a:blip r:embed="rId3"/>
          <a:stretch>
            <a:fillRect/>
          </a:stretch>
        </p:blipFill>
        <p:spPr>
          <a:xfrm>
            <a:off x="1351009" y="931178"/>
            <a:ext cx="2885813" cy="3967993"/>
          </a:xfrm>
          <a:prstGeom prst="rect">
            <a:avLst/>
          </a:prstGeom>
        </p:spPr>
      </p:pic>
      <p:pic>
        <p:nvPicPr>
          <p:cNvPr id="7" name="Picture 6">
            <a:extLst>
              <a:ext uri="{FF2B5EF4-FFF2-40B4-BE49-F238E27FC236}">
                <a16:creationId xmlns:a16="http://schemas.microsoft.com/office/drawing/2014/main" id="{94534711-2FE8-7620-8408-77ED9ECF1B14}"/>
              </a:ext>
            </a:extLst>
          </p:cNvPr>
          <p:cNvPicPr>
            <a:picLocks noChangeAspect="1"/>
          </p:cNvPicPr>
          <p:nvPr/>
        </p:nvPicPr>
        <p:blipFill>
          <a:blip r:embed="rId4"/>
          <a:stretch>
            <a:fillRect/>
          </a:stretch>
        </p:blipFill>
        <p:spPr>
          <a:xfrm>
            <a:off x="4614939" y="1157681"/>
            <a:ext cx="3455271" cy="3567943"/>
          </a:xfrm>
          <a:prstGeom prst="rect">
            <a:avLst/>
          </a:prstGeom>
        </p:spPr>
      </p:pic>
    </p:spTree>
    <p:extLst>
      <p:ext uri="{BB962C8B-B14F-4D97-AF65-F5344CB8AC3E}">
        <p14:creationId xmlns:p14="http://schemas.microsoft.com/office/powerpoint/2010/main" val="1569155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319D3-88D5-9462-66DE-4A4E8D09A2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E86801-0413-4EA3-5AB6-35693E830401}"/>
              </a:ext>
            </a:extLst>
          </p:cNvPr>
          <p:cNvSpPr>
            <a:spLocks noGrp="1"/>
          </p:cNvSpPr>
          <p:nvPr>
            <p:ph type="title"/>
          </p:nvPr>
        </p:nvSpPr>
        <p:spPr/>
        <p:txBody>
          <a:bodyPr/>
          <a:lstStyle/>
          <a:p>
            <a:r>
              <a:rPr lang="en-US" dirty="0"/>
              <a:t>Division of Expertise</a:t>
            </a:r>
          </a:p>
        </p:txBody>
      </p:sp>
      <p:sp>
        <p:nvSpPr>
          <p:cNvPr id="11" name="TextBox 10">
            <a:extLst>
              <a:ext uri="{FF2B5EF4-FFF2-40B4-BE49-F238E27FC236}">
                <a16:creationId xmlns:a16="http://schemas.microsoft.com/office/drawing/2014/main" id="{D0F4E65D-E93A-B532-7A76-63BEC44F0DBC}"/>
              </a:ext>
            </a:extLst>
          </p:cNvPr>
          <p:cNvSpPr txBox="1"/>
          <p:nvPr/>
        </p:nvSpPr>
        <p:spPr>
          <a:xfrm>
            <a:off x="1402080" y="189992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946815D0-E599-0F2F-F33F-3F6BEB1A57C1}"/>
              </a:ext>
            </a:extLst>
          </p:cNvPr>
          <p:cNvSpPr txBox="1"/>
          <p:nvPr/>
        </p:nvSpPr>
        <p:spPr>
          <a:xfrm>
            <a:off x="568959" y="821157"/>
            <a:ext cx="8431107" cy="1061829"/>
          </a:xfrm>
          <a:prstGeom prst="rect">
            <a:avLst/>
          </a:prstGeom>
          <a:noFill/>
        </p:spPr>
        <p:txBody>
          <a:bodyPr wrap="square">
            <a:spAutoFit/>
          </a:bodyPr>
          <a:lstStyle/>
          <a:p>
            <a:pPr marL="342900" marR="0" lvl="0" indent="-231775" algn="l" defTabSz="914400" rtl="0" eaLnBrk="1" fontAlgn="base" latinLnBrk="0" hangingPunct="1">
              <a:lnSpc>
                <a:spcPct val="100000"/>
              </a:lnSpc>
              <a:spcBef>
                <a:spcPts val="600"/>
              </a:spcBef>
              <a:spcAft>
                <a:spcPct val="0"/>
              </a:spcAft>
              <a:buClrTx/>
              <a:buSzTx/>
              <a:buFont typeface="Arial" charset="0"/>
              <a:buChar char="•"/>
              <a:tabLst/>
              <a:defRPr/>
            </a:pPr>
            <a:r>
              <a:rPr lang="en-US" sz="1200" b="1" dirty="0">
                <a:solidFill>
                  <a:prstClr val="black"/>
                </a:solidFill>
                <a:latin typeface="Lucida Grande"/>
                <a:cs typeface="Lucida Grande"/>
              </a:rPr>
              <a:t>Question: </a:t>
            </a:r>
            <a:r>
              <a:rPr lang="en-US" sz="1200" dirty="0">
                <a:solidFill>
                  <a:prstClr val="black"/>
                </a:solidFill>
                <a:latin typeface="Lucida Grande"/>
                <a:cs typeface="Lucida Grande"/>
              </a:rPr>
              <a:t>Should we train multiple models on different aspects of telecommunications?</a:t>
            </a:r>
          </a:p>
          <a:p>
            <a:pPr marL="342900" marR="0" lvl="0" indent="-231775" algn="l" defTabSz="914400" rtl="0" eaLnBrk="1" fontAlgn="base" latinLnBrk="0" hangingPunct="1">
              <a:lnSpc>
                <a:spcPct val="100000"/>
              </a:lnSpc>
              <a:spcBef>
                <a:spcPts val="600"/>
              </a:spcBef>
              <a:spcAft>
                <a:spcPct val="0"/>
              </a:spcAft>
              <a:buClrTx/>
              <a:buSzTx/>
              <a:buFont typeface="Arial" charset="0"/>
              <a:buChar char="•"/>
              <a:tabLst/>
              <a:defRPr/>
            </a:pPr>
            <a:r>
              <a:rPr lang="en-US" sz="1200" dirty="0">
                <a:solidFill>
                  <a:prstClr val="black"/>
                </a:solidFill>
                <a:latin typeface="Lucida Grande"/>
                <a:cs typeface="Lucida Grande"/>
              </a:rPr>
              <a:t>We answer this question using the 3GPP standards separation</a:t>
            </a:r>
          </a:p>
          <a:p>
            <a:pPr marL="342900" marR="0" lvl="0" indent="-231775" algn="l" defTabSz="914400" rtl="0" eaLnBrk="1" fontAlgn="base" latinLnBrk="0" hangingPunct="1">
              <a:lnSpc>
                <a:spcPct val="100000"/>
              </a:lnSpc>
              <a:spcBef>
                <a:spcPts val="600"/>
              </a:spcBef>
              <a:spcAft>
                <a:spcPct val="0"/>
              </a:spcAft>
              <a:buClrTx/>
              <a:buSzTx/>
              <a:buFont typeface="Arial" charset="0"/>
              <a:buChar char="•"/>
              <a:tabLst/>
              <a:defRPr/>
            </a:pPr>
            <a:r>
              <a:rPr lang="en-US" sz="1200" dirty="0">
                <a:solidFill>
                  <a:prstClr val="black"/>
                </a:solidFill>
                <a:latin typeface="Lucida Grande"/>
                <a:cs typeface="Lucida Grande"/>
              </a:rPr>
              <a:t>Transfer learning is </a:t>
            </a:r>
            <a:r>
              <a:rPr lang="en-US" sz="1200" b="1" dirty="0">
                <a:solidFill>
                  <a:prstClr val="black"/>
                </a:solidFill>
                <a:latin typeface="Lucida Grande"/>
                <a:cs typeface="Lucida Grande"/>
              </a:rPr>
              <a:t>key!  </a:t>
            </a:r>
            <a:endParaRPr kumimoji="0" lang="en-US" sz="1200" b="1" i="0" u="none" strike="noStrike" kern="1200" cap="none" spc="0" normalizeH="0" baseline="0" noProof="0" dirty="0">
              <a:ln>
                <a:noFill/>
              </a:ln>
              <a:solidFill>
                <a:prstClr val="black"/>
              </a:solidFill>
              <a:effectLst/>
              <a:uLnTx/>
              <a:uFillTx/>
              <a:latin typeface="Lucida Grande"/>
              <a:ea typeface="+mn-ea"/>
              <a:cs typeface="Lucida Grande"/>
            </a:endParaRPr>
          </a:p>
          <a:p>
            <a:pPr marL="342900" marR="0" lvl="0" indent="-231775" algn="l" defTabSz="914400" rtl="0" eaLnBrk="1" fontAlgn="base" latinLnBrk="0" hangingPunct="1">
              <a:lnSpc>
                <a:spcPct val="100000"/>
              </a:lnSpc>
              <a:spcBef>
                <a:spcPts val="600"/>
              </a:spcBef>
              <a:spcAft>
                <a:spcPct val="0"/>
              </a:spcAft>
              <a:buClrTx/>
              <a:buSzTx/>
              <a:buFont typeface="Arial" charset="0"/>
              <a:buChar char="•"/>
              <a:tabLst/>
              <a:defRPr/>
            </a:pPr>
            <a:r>
              <a:rPr lang="en-US" sz="1200" dirty="0">
                <a:solidFill>
                  <a:prstClr val="black"/>
                </a:solidFill>
                <a:latin typeface="Lucida Grande"/>
                <a:cs typeface="Lucida Grande"/>
              </a:rPr>
              <a:t>More data related to telecom is always better</a:t>
            </a:r>
            <a:endParaRPr kumimoji="0" lang="en-US" sz="1200" b="0" i="0" u="none" strike="noStrike" kern="1200" cap="none" spc="0" normalizeH="0" baseline="0" noProof="0" dirty="0">
              <a:ln>
                <a:noFill/>
              </a:ln>
              <a:solidFill>
                <a:prstClr val="black"/>
              </a:solidFill>
              <a:effectLst/>
              <a:uLnTx/>
              <a:uFillTx/>
              <a:latin typeface="Lucida Grande"/>
              <a:ea typeface="+mn-ea"/>
              <a:cs typeface="Lucida Grande"/>
            </a:endParaRPr>
          </a:p>
        </p:txBody>
      </p:sp>
      <p:pic>
        <p:nvPicPr>
          <p:cNvPr id="4" name="Picture 3">
            <a:extLst>
              <a:ext uri="{FF2B5EF4-FFF2-40B4-BE49-F238E27FC236}">
                <a16:creationId xmlns:a16="http://schemas.microsoft.com/office/drawing/2014/main" id="{033B8F71-D5D5-68EC-6F1D-A41D50D00354}"/>
              </a:ext>
            </a:extLst>
          </p:cNvPr>
          <p:cNvPicPr>
            <a:picLocks noChangeAspect="1"/>
          </p:cNvPicPr>
          <p:nvPr/>
        </p:nvPicPr>
        <p:blipFill>
          <a:blip r:embed="rId3"/>
          <a:stretch>
            <a:fillRect/>
          </a:stretch>
        </p:blipFill>
        <p:spPr>
          <a:xfrm>
            <a:off x="787240" y="2288593"/>
            <a:ext cx="7772400" cy="1774520"/>
          </a:xfrm>
          <a:prstGeom prst="rect">
            <a:avLst/>
          </a:prstGeom>
        </p:spPr>
      </p:pic>
    </p:spTree>
    <p:extLst>
      <p:ext uri="{BB962C8B-B14F-4D97-AF65-F5344CB8AC3E}">
        <p14:creationId xmlns:p14="http://schemas.microsoft.com/office/powerpoint/2010/main" val="2487550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3061C-5B1E-D68F-B5FC-D38247641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E39796-F6CA-7AA6-B29D-305FF473B292}"/>
              </a:ext>
            </a:extLst>
          </p:cNvPr>
          <p:cNvSpPr>
            <a:spLocks noGrp="1"/>
          </p:cNvSpPr>
          <p:nvPr>
            <p:ph type="title"/>
          </p:nvPr>
        </p:nvSpPr>
        <p:spPr/>
        <p:txBody>
          <a:bodyPr/>
          <a:lstStyle/>
          <a:p>
            <a:r>
              <a:rPr lang="en-US" dirty="0"/>
              <a:t>Instruct Models</a:t>
            </a:r>
          </a:p>
        </p:txBody>
      </p:sp>
      <p:sp>
        <p:nvSpPr>
          <p:cNvPr id="11" name="TextBox 10">
            <a:extLst>
              <a:ext uri="{FF2B5EF4-FFF2-40B4-BE49-F238E27FC236}">
                <a16:creationId xmlns:a16="http://schemas.microsoft.com/office/drawing/2014/main" id="{9212543B-F84D-1F11-3987-6F158EAE3E68}"/>
              </a:ext>
            </a:extLst>
          </p:cNvPr>
          <p:cNvSpPr txBox="1"/>
          <p:nvPr/>
        </p:nvSpPr>
        <p:spPr>
          <a:xfrm>
            <a:off x="1402080" y="189992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3AC02797-16BE-4E74-D6F3-DF0376BEBE38}"/>
              </a:ext>
            </a:extLst>
          </p:cNvPr>
          <p:cNvSpPr txBox="1"/>
          <p:nvPr/>
        </p:nvSpPr>
        <p:spPr>
          <a:xfrm>
            <a:off x="560571" y="888269"/>
            <a:ext cx="8046534" cy="1508105"/>
          </a:xfrm>
          <a:prstGeom prst="rect">
            <a:avLst/>
          </a:prstGeom>
          <a:noFill/>
        </p:spPr>
        <p:txBody>
          <a:bodyPr wrap="square">
            <a:spAutoFit/>
          </a:bodyPr>
          <a:lstStyle/>
          <a:p>
            <a:pPr marL="342900" marR="0" lvl="0" indent="-231775" algn="l" defTabSz="914400" rtl="0" eaLnBrk="1" fontAlgn="base" latinLnBrk="0" hangingPunct="1">
              <a:lnSpc>
                <a:spcPct val="100000"/>
              </a:lnSpc>
              <a:spcBef>
                <a:spcPts val="600"/>
              </a:spcBef>
              <a:spcAft>
                <a:spcPct val="0"/>
              </a:spcAft>
              <a:buClrTx/>
              <a:buSzTx/>
              <a:buFont typeface="Arial" charset="0"/>
              <a:buChar char="•"/>
              <a:tabLst/>
              <a:defRPr/>
            </a:pPr>
            <a:r>
              <a:rPr lang="en-US" sz="1200" dirty="0">
                <a:solidFill>
                  <a:prstClr val="black"/>
                </a:solidFill>
                <a:latin typeface="Lucida Grande"/>
                <a:cs typeface="Lucida Grande"/>
              </a:rPr>
              <a:t>Base models are most fit for finetuning to telecom applications</a:t>
            </a:r>
          </a:p>
          <a:p>
            <a:pPr marL="342900" marR="0" lvl="0" indent="-231775" algn="l" defTabSz="914400" rtl="0" eaLnBrk="1" fontAlgn="base" latinLnBrk="0" hangingPunct="1">
              <a:lnSpc>
                <a:spcPct val="100000"/>
              </a:lnSpc>
              <a:spcBef>
                <a:spcPts val="600"/>
              </a:spcBef>
              <a:spcAft>
                <a:spcPct val="0"/>
              </a:spcAft>
              <a:buClrTx/>
              <a:buSzTx/>
              <a:buFont typeface="Arial" charset="0"/>
              <a:buChar char="•"/>
              <a:tabLst/>
              <a:defRPr/>
            </a:pPr>
            <a:r>
              <a:rPr lang="en-US" sz="1200" dirty="0">
                <a:solidFill>
                  <a:prstClr val="black"/>
                </a:solidFill>
                <a:latin typeface="Lucida Grande"/>
                <a:cs typeface="Lucida Grande"/>
              </a:rPr>
              <a:t>For interactive use, we need instruct models</a:t>
            </a:r>
          </a:p>
          <a:p>
            <a:pPr marL="742950" lvl="1" indent="-285750">
              <a:spcBef>
                <a:spcPts val="600"/>
              </a:spcBef>
              <a:buFontTx/>
              <a:buChar char="−"/>
              <a:defRPr/>
            </a:pPr>
            <a:r>
              <a:rPr lang="en-US" sz="1200" dirty="0">
                <a:solidFill>
                  <a:srgbClr val="0070C0"/>
                </a:solidFill>
                <a:latin typeface="Lucida Grande"/>
                <a:cs typeface="Lucida Grande"/>
              </a:rPr>
              <a:t>Instruct models can follow instructions and answer queries</a:t>
            </a:r>
          </a:p>
          <a:p>
            <a:pPr marL="342900" indent="-231775">
              <a:spcBef>
                <a:spcPts val="600"/>
              </a:spcBef>
              <a:buFont typeface="Arial" charset="0"/>
              <a:buChar char="•"/>
              <a:defRPr/>
            </a:pPr>
            <a:r>
              <a:rPr lang="en-US" sz="1200" dirty="0">
                <a:solidFill>
                  <a:prstClr val="black"/>
                </a:solidFill>
                <a:latin typeface="Lucida Grande"/>
                <a:cs typeface="Lucida Grande"/>
              </a:rPr>
              <a:t>Created an instruct model of the adapted models by finetuning on Alpaca and </a:t>
            </a:r>
            <a:r>
              <a:rPr lang="en-US" sz="1200" dirty="0" err="1">
                <a:solidFill>
                  <a:prstClr val="black"/>
                </a:solidFill>
                <a:latin typeface="Lucida Grande"/>
                <a:cs typeface="Lucida Grande"/>
              </a:rPr>
              <a:t>OpenHermes</a:t>
            </a:r>
            <a:r>
              <a:rPr lang="en-US" sz="1200" dirty="0">
                <a:solidFill>
                  <a:prstClr val="black"/>
                </a:solidFill>
                <a:latin typeface="Lucida Grande"/>
                <a:cs typeface="Lucida Grande"/>
              </a:rPr>
              <a:t> instruct datasets </a:t>
            </a:r>
          </a:p>
          <a:p>
            <a:pPr marL="342900" marR="0" lvl="0" indent="-231775" algn="l" defTabSz="914400" rtl="0" eaLnBrk="1" fontAlgn="base" latinLnBrk="0" hangingPunct="1">
              <a:lnSpc>
                <a:spcPct val="100000"/>
              </a:lnSpc>
              <a:spcBef>
                <a:spcPts val="600"/>
              </a:spcBef>
              <a:spcAft>
                <a:spcPct val="0"/>
              </a:spcAft>
              <a:buClrTx/>
              <a:buSzTx/>
              <a:buFont typeface="Arial" charset="0"/>
              <a:buChar char="•"/>
              <a:tabLst/>
              <a:defRPr/>
            </a:pPr>
            <a:r>
              <a:rPr lang="en-US" sz="1200" dirty="0">
                <a:solidFill>
                  <a:prstClr val="black"/>
                </a:solidFill>
                <a:latin typeface="Lucida Grande"/>
                <a:cs typeface="Lucida Grande"/>
              </a:rPr>
              <a:t>Our instruct models outperform current models on </a:t>
            </a:r>
            <a:r>
              <a:rPr lang="en-US" sz="1200">
                <a:solidFill>
                  <a:prstClr val="black"/>
                </a:solidFill>
                <a:latin typeface="Lucida Grande"/>
                <a:cs typeface="Lucida Grande"/>
              </a:rPr>
              <a:t>telecommunications knowledge</a:t>
            </a:r>
            <a:endParaRPr lang="en-US" sz="1200" dirty="0">
              <a:solidFill>
                <a:prstClr val="black"/>
              </a:solidFill>
              <a:latin typeface="Lucida Grande"/>
              <a:cs typeface="Lucida Grande"/>
            </a:endParaRPr>
          </a:p>
        </p:txBody>
      </p:sp>
      <p:pic>
        <p:nvPicPr>
          <p:cNvPr id="3" name="Picture 2">
            <a:extLst>
              <a:ext uri="{FF2B5EF4-FFF2-40B4-BE49-F238E27FC236}">
                <a16:creationId xmlns:a16="http://schemas.microsoft.com/office/drawing/2014/main" id="{93B29706-2692-81F8-1FB9-40465CBB0401}"/>
              </a:ext>
            </a:extLst>
          </p:cNvPr>
          <p:cNvPicPr>
            <a:picLocks noChangeAspect="1"/>
          </p:cNvPicPr>
          <p:nvPr/>
        </p:nvPicPr>
        <p:blipFill>
          <a:blip r:embed="rId3"/>
          <a:stretch>
            <a:fillRect/>
          </a:stretch>
        </p:blipFill>
        <p:spPr>
          <a:xfrm>
            <a:off x="1776602" y="2823920"/>
            <a:ext cx="5486400" cy="1707852"/>
          </a:xfrm>
          <a:prstGeom prst="rect">
            <a:avLst/>
          </a:prstGeom>
        </p:spPr>
      </p:pic>
    </p:spTree>
    <p:extLst>
      <p:ext uri="{BB962C8B-B14F-4D97-AF65-F5344CB8AC3E}">
        <p14:creationId xmlns:p14="http://schemas.microsoft.com/office/powerpoint/2010/main" val="616948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D459E5-2C60-09CF-22D7-2D36D486CC6C}"/>
              </a:ext>
            </a:extLst>
          </p:cNvPr>
          <p:cNvSpPr>
            <a:spLocks noGrp="1"/>
          </p:cNvSpPr>
          <p:nvPr>
            <p:ph type="body" sz="quarter" idx="11"/>
          </p:nvPr>
        </p:nvSpPr>
        <p:spPr/>
        <p:txBody>
          <a:bodyPr/>
          <a:lstStyle/>
          <a:p>
            <a:r>
              <a:rPr lang="en-US" sz="2300" dirty="0"/>
              <a:t>Thank you!</a:t>
            </a:r>
          </a:p>
        </p:txBody>
      </p:sp>
      <p:pic>
        <p:nvPicPr>
          <p:cNvPr id="6" name="Picture Placeholder 5" descr="A group of people walking down a sidewalk&#10;&#10;Description automatically generated">
            <a:extLst>
              <a:ext uri="{FF2B5EF4-FFF2-40B4-BE49-F238E27FC236}">
                <a16:creationId xmlns:a16="http://schemas.microsoft.com/office/drawing/2014/main" id="{01DF3EB9-E9F5-BC89-AB51-144EAFA0992B}"/>
              </a:ext>
            </a:extLst>
          </p:cNvPr>
          <p:cNvPicPr>
            <a:picLocks noGrp="1" noChangeAspect="1"/>
          </p:cNvPicPr>
          <p:nvPr>
            <p:ph type="pic" sz="quarter" idx="12"/>
          </p:nvPr>
        </p:nvPicPr>
        <p:blipFill>
          <a:blip r:embed="rId2" cstate="print">
            <a:extLst>
              <a:ext uri="{28A0092B-C50C-407E-A947-70E740481C1C}">
                <a14:useLocalDpi xmlns:a14="http://schemas.microsoft.com/office/drawing/2010/main"/>
              </a:ext>
            </a:extLst>
          </a:blip>
          <a:srcRect l="41" r="41"/>
          <a:stretch>
            <a:fillRect/>
          </a:stretch>
        </p:blipFill>
        <p:spPr>
          <a:xfrm>
            <a:off x="3027682" y="0"/>
            <a:ext cx="6111875" cy="5143500"/>
          </a:xfrm>
        </p:spPr>
      </p:pic>
      <p:pic>
        <p:nvPicPr>
          <p:cNvPr id="11" name="Graphic 10">
            <a:extLst>
              <a:ext uri="{FF2B5EF4-FFF2-40B4-BE49-F238E27FC236}">
                <a16:creationId xmlns:a16="http://schemas.microsoft.com/office/drawing/2014/main" id="{B9C3A47C-9768-3C41-09DB-AB9E6F0E3C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204" y="4068661"/>
            <a:ext cx="2275928" cy="322937"/>
          </a:xfrm>
          <a:prstGeom prst="rect">
            <a:avLst/>
          </a:prstGeom>
        </p:spPr>
      </p:pic>
    </p:spTree>
    <p:extLst>
      <p:ext uri="{BB962C8B-B14F-4D97-AF65-F5344CB8AC3E}">
        <p14:creationId xmlns:p14="http://schemas.microsoft.com/office/powerpoint/2010/main" val="2533444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4207-265B-629A-2FD4-85B2255A8532}"/>
              </a:ext>
            </a:extLst>
          </p:cNvPr>
          <p:cNvSpPr>
            <a:spLocks noGrp="1"/>
          </p:cNvSpPr>
          <p:nvPr>
            <p:ph type="title"/>
          </p:nvPr>
        </p:nvSpPr>
        <p:spPr/>
        <p:txBody>
          <a:bodyPr/>
          <a:lstStyle/>
          <a:p>
            <a:r>
              <a:rPr lang="en-US" dirty="0"/>
              <a:t>Large Language Models</a:t>
            </a:r>
          </a:p>
        </p:txBody>
      </p:sp>
      <p:sp>
        <p:nvSpPr>
          <p:cNvPr id="3" name="Content Placeholder 2">
            <a:extLst>
              <a:ext uri="{FF2B5EF4-FFF2-40B4-BE49-F238E27FC236}">
                <a16:creationId xmlns:a16="http://schemas.microsoft.com/office/drawing/2014/main" id="{0510F81F-C684-6DC7-5C51-FCA7478CF1CB}"/>
              </a:ext>
            </a:extLst>
          </p:cNvPr>
          <p:cNvSpPr>
            <a:spLocks noGrp="1"/>
          </p:cNvSpPr>
          <p:nvPr>
            <p:ph idx="1"/>
          </p:nvPr>
        </p:nvSpPr>
        <p:spPr>
          <a:xfrm>
            <a:off x="197685" y="891623"/>
            <a:ext cx="4668955" cy="4035585"/>
          </a:xfrm>
        </p:spPr>
        <p:txBody>
          <a:bodyPr/>
          <a:lstStyle/>
          <a:p>
            <a:pPr marL="111125" indent="0">
              <a:buNone/>
            </a:pPr>
            <a:endParaRPr lang="en-US" sz="1200" dirty="0"/>
          </a:p>
          <a:p>
            <a:r>
              <a:rPr lang="en-US" sz="1200" b="0" dirty="0"/>
              <a:t>Deep learning models typically based on the Transformers architecture</a:t>
            </a:r>
          </a:p>
          <a:p>
            <a:r>
              <a:rPr lang="en-US" sz="1200" b="0" dirty="0"/>
              <a:t>Pre-trained on a large corpus of data with next-token prediction objective</a:t>
            </a:r>
          </a:p>
          <a:p>
            <a:r>
              <a:rPr lang="en-US" sz="1200" b="0" dirty="0"/>
              <a:t>Revolutionized NLP applications such as machine translation and sentiment analysis</a:t>
            </a:r>
          </a:p>
          <a:p>
            <a:r>
              <a:rPr lang="en-US" sz="1200" b="0" dirty="0"/>
              <a:t>Its effect is being witnessed across many other fields such as medicine</a:t>
            </a:r>
            <a:r>
              <a:rPr lang="en-US" sz="1200" b="0" baseline="30000" dirty="0"/>
              <a:t>1</a:t>
            </a:r>
            <a:r>
              <a:rPr lang="en-US" sz="1200" b="0" dirty="0"/>
              <a:t>, finance</a:t>
            </a:r>
            <a:r>
              <a:rPr lang="en-US" sz="1200" b="0" baseline="30000" dirty="0"/>
              <a:t>2</a:t>
            </a:r>
            <a:r>
              <a:rPr lang="en-US" sz="1200" b="0" dirty="0"/>
              <a:t>, and law</a:t>
            </a:r>
            <a:r>
              <a:rPr lang="en-US" sz="1200" b="0" baseline="30000" dirty="0"/>
              <a:t>3</a:t>
            </a:r>
            <a:endParaRPr lang="en-US" sz="1200" b="0" dirty="0"/>
          </a:p>
          <a:p>
            <a:endParaRPr lang="en-US" sz="1200" b="0" dirty="0"/>
          </a:p>
        </p:txBody>
      </p:sp>
      <p:pic>
        <p:nvPicPr>
          <p:cNvPr id="1026" name="Picture 2" descr="Understanding the Open Pre-Trained Transformers (OPT) Library | by Cameron  R. Wolfe, Ph.D. | Towards Data Science">
            <a:extLst>
              <a:ext uri="{FF2B5EF4-FFF2-40B4-BE49-F238E27FC236}">
                <a16:creationId xmlns:a16="http://schemas.microsoft.com/office/drawing/2014/main" id="{F5B815E2-4738-FF6E-F806-92ABEFBDA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774" y="1147094"/>
            <a:ext cx="3758089" cy="253618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AC1DA51-EE19-4353-D8E8-1A84790D7A30}"/>
              </a:ext>
            </a:extLst>
          </p:cNvPr>
          <p:cNvSpPr txBox="1">
            <a:spLocks/>
          </p:cNvSpPr>
          <p:nvPr/>
        </p:nvSpPr>
        <p:spPr bwMode="auto">
          <a:xfrm>
            <a:off x="394808" y="4251877"/>
            <a:ext cx="6294227" cy="4775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231775" algn="l" rtl="0" eaLnBrk="1" fontAlgn="base" hangingPunct="1">
              <a:spcBef>
                <a:spcPts val="600"/>
              </a:spcBef>
              <a:spcAft>
                <a:spcPct val="0"/>
              </a:spcAft>
              <a:buFont typeface="Arial" charset="0"/>
              <a:buChar char="•"/>
              <a:defRPr sz="1800" b="1" kern="1200">
                <a:solidFill>
                  <a:schemeClr val="tx1"/>
                </a:solidFill>
                <a:latin typeface="Lucida Grande"/>
                <a:ea typeface="+mn-ea"/>
                <a:cs typeface="Lucida Grande"/>
              </a:defRPr>
            </a:lvl1pPr>
            <a:lvl2pPr marL="742950" indent="-285750" algn="l" rtl="0" eaLnBrk="1" fontAlgn="base" hangingPunct="1">
              <a:spcBef>
                <a:spcPts val="600"/>
              </a:spcBef>
              <a:spcAft>
                <a:spcPct val="0"/>
              </a:spcAft>
              <a:buFontTx/>
              <a:buChar char="−"/>
              <a:defRPr sz="1800" b="1" kern="1200">
                <a:solidFill>
                  <a:srgbClr val="0070C0"/>
                </a:solidFill>
                <a:latin typeface="Lucida Grande"/>
                <a:ea typeface="+mn-ea"/>
                <a:cs typeface="Lucida Grande"/>
              </a:defRPr>
            </a:lvl2pPr>
            <a:lvl3pPr marL="1143000" indent="-228600" algn="l" rtl="0" eaLnBrk="1" fontAlgn="base" hangingPunct="1">
              <a:spcBef>
                <a:spcPts val="600"/>
              </a:spcBef>
              <a:spcAft>
                <a:spcPct val="0"/>
              </a:spcAft>
              <a:buFontTx/>
              <a:buChar char="»"/>
              <a:defRPr sz="1600" b="1" kern="1200">
                <a:solidFill>
                  <a:schemeClr val="tx1"/>
                </a:solidFill>
                <a:latin typeface="Lucida Grande"/>
                <a:ea typeface="+mn-ea"/>
                <a:cs typeface="Lucida Grande"/>
              </a:defRPr>
            </a:lvl3pPr>
            <a:lvl4pPr marL="1600200" indent="-228600" algn="l" rtl="0" eaLnBrk="1" fontAlgn="base" hangingPunct="1">
              <a:spcBef>
                <a:spcPts val="600"/>
              </a:spcBef>
              <a:spcAft>
                <a:spcPct val="0"/>
              </a:spcAft>
              <a:buFont typeface="Arial" charset="0"/>
              <a:buChar char="–"/>
              <a:defRPr sz="1400" b="1" kern="1200">
                <a:solidFill>
                  <a:schemeClr val="tx1"/>
                </a:solidFill>
                <a:latin typeface="Lucida Grande"/>
                <a:ea typeface="+mn-ea"/>
                <a:cs typeface="Lucida Grande"/>
              </a:defRPr>
            </a:lvl4pPr>
            <a:lvl5pPr marL="2057400" indent="-228600" algn="l" rtl="0" eaLnBrk="1" fontAlgn="base" hangingPunct="1">
              <a:spcBef>
                <a:spcPts val="600"/>
              </a:spcBef>
              <a:spcAft>
                <a:spcPct val="0"/>
              </a:spcAft>
              <a:buFont typeface="Arial" charset="0"/>
              <a:buChar char="»"/>
              <a:defRPr sz="1100" b="1" kern="1200">
                <a:solidFill>
                  <a:schemeClr val="tx1"/>
                </a:solidFill>
                <a:latin typeface="Lucida Grande"/>
                <a:ea typeface="+mn-ea"/>
                <a:cs typeface="Lucida Grand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5" indent="0">
              <a:buNone/>
            </a:pPr>
            <a:r>
              <a:rPr lang="en-US" sz="700" b="0" dirty="0"/>
              <a:t>[1] Zheng et al., “Large Language Models for Medicine: A Survey”, </a:t>
            </a:r>
            <a:r>
              <a:rPr lang="en-US" sz="700" b="0" dirty="0" err="1"/>
              <a:t>arxiv</a:t>
            </a:r>
            <a:r>
              <a:rPr lang="en-US" sz="700" b="0" dirty="0"/>
              <a:t> preprint 2405.13055, 2024</a:t>
            </a:r>
          </a:p>
          <a:p>
            <a:pPr marL="111125" indent="0">
              <a:buNone/>
            </a:pPr>
            <a:r>
              <a:rPr lang="en-US" sz="700" b="0" dirty="0"/>
              <a:t>[2] Lee et al., "A Survey of Large Language Models in Finance (</a:t>
            </a:r>
            <a:r>
              <a:rPr lang="en-US" sz="700" b="0" dirty="0" err="1"/>
              <a:t>FinLLMs</a:t>
            </a:r>
            <a:r>
              <a:rPr lang="en-US" sz="700" b="0" dirty="0"/>
              <a:t>)”, </a:t>
            </a:r>
            <a:r>
              <a:rPr lang="en-US" sz="700" b="0" dirty="0" err="1"/>
              <a:t>arxiv</a:t>
            </a:r>
            <a:r>
              <a:rPr lang="en-US" sz="700" b="0" dirty="0"/>
              <a:t> preprint 2402.02315, 2024</a:t>
            </a:r>
          </a:p>
          <a:p>
            <a:pPr marL="111125" indent="0">
              <a:buNone/>
            </a:pPr>
            <a:r>
              <a:rPr lang="en-US" sz="700" b="0" dirty="0"/>
              <a:t>[3] Lai et al., "Large Language Models in Law: A Survey”, </a:t>
            </a:r>
            <a:r>
              <a:rPr lang="en-US" sz="700" b="0" dirty="0" err="1"/>
              <a:t>arxiv</a:t>
            </a:r>
            <a:r>
              <a:rPr lang="en-US" sz="700" b="0" dirty="0"/>
              <a:t> preprint 2312.03718, 2023</a:t>
            </a:r>
          </a:p>
          <a:p>
            <a:pPr marL="111125" indent="0">
              <a:buNone/>
            </a:pPr>
            <a:endParaRPr lang="en-US" sz="700" b="0" dirty="0"/>
          </a:p>
        </p:txBody>
      </p:sp>
    </p:spTree>
    <p:extLst>
      <p:ext uri="{BB962C8B-B14F-4D97-AF65-F5344CB8AC3E}">
        <p14:creationId xmlns:p14="http://schemas.microsoft.com/office/powerpoint/2010/main" val="675607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4207-265B-629A-2FD4-85B2255A8532}"/>
              </a:ext>
            </a:extLst>
          </p:cNvPr>
          <p:cNvSpPr>
            <a:spLocks noGrp="1"/>
          </p:cNvSpPr>
          <p:nvPr>
            <p:ph type="title"/>
          </p:nvPr>
        </p:nvSpPr>
        <p:spPr/>
        <p:txBody>
          <a:bodyPr/>
          <a:lstStyle/>
          <a:p>
            <a:r>
              <a:rPr lang="en-US" dirty="0"/>
              <a:t>Applications for Telecom</a:t>
            </a:r>
          </a:p>
        </p:txBody>
      </p:sp>
      <p:sp>
        <p:nvSpPr>
          <p:cNvPr id="3" name="Content Placeholder 2">
            <a:extLst>
              <a:ext uri="{FF2B5EF4-FFF2-40B4-BE49-F238E27FC236}">
                <a16:creationId xmlns:a16="http://schemas.microsoft.com/office/drawing/2014/main" id="{0510F81F-C684-6DC7-5C51-FCA7478CF1CB}"/>
              </a:ext>
            </a:extLst>
          </p:cNvPr>
          <p:cNvSpPr>
            <a:spLocks noGrp="1"/>
          </p:cNvSpPr>
          <p:nvPr>
            <p:ph idx="1"/>
          </p:nvPr>
        </p:nvSpPr>
        <p:spPr>
          <a:xfrm>
            <a:off x="197685" y="891623"/>
            <a:ext cx="4622793" cy="2776137"/>
          </a:xfrm>
        </p:spPr>
        <p:txBody>
          <a:bodyPr/>
          <a:lstStyle/>
          <a:p>
            <a:pPr marL="111125" indent="0">
              <a:buNone/>
            </a:pPr>
            <a:endParaRPr lang="en-US" sz="1200" dirty="0"/>
          </a:p>
          <a:p>
            <a:r>
              <a:rPr lang="en-US" sz="1200" b="0" dirty="0"/>
              <a:t>LLMs are expected to be leveraged in both short-term and long-term telecommunications applications</a:t>
            </a:r>
          </a:p>
          <a:p>
            <a:r>
              <a:rPr lang="en-US" sz="1200" dirty="0"/>
              <a:t>Anomalies resolutions</a:t>
            </a:r>
            <a:r>
              <a:rPr lang="en-US" sz="1200" b="0" baseline="30000" dirty="0"/>
              <a:t>4</a:t>
            </a:r>
            <a:endParaRPr lang="en-US" sz="1200" b="0" dirty="0"/>
          </a:p>
          <a:p>
            <a:pPr lvl="1"/>
            <a:r>
              <a:rPr lang="en-US" sz="1200" b="0" dirty="0"/>
              <a:t>Provide engineers with interactive tool to help facilitates network faults resolution</a:t>
            </a:r>
          </a:p>
          <a:p>
            <a:r>
              <a:rPr lang="en-US" sz="1200" dirty="0"/>
              <a:t>Chatbots</a:t>
            </a:r>
          </a:p>
          <a:p>
            <a:pPr lvl="1"/>
            <a:r>
              <a:rPr lang="en-US" sz="1200" b="0" dirty="0"/>
              <a:t>Standards, scholarly material, or product manuals</a:t>
            </a:r>
          </a:p>
          <a:p>
            <a:r>
              <a:rPr lang="en-US" sz="1200" dirty="0"/>
              <a:t>Telecom agents </a:t>
            </a:r>
          </a:p>
          <a:p>
            <a:pPr lvl="1"/>
            <a:r>
              <a:rPr lang="en-US" sz="1200" b="0" dirty="0"/>
              <a:t>Granular LLM-based tools that can aid in network operation, e.g., intents to configuration files translations</a:t>
            </a:r>
            <a:r>
              <a:rPr lang="en-US" sz="1200" b="0" baseline="30000" dirty="0"/>
              <a:t>5</a:t>
            </a:r>
            <a:endParaRPr lang="en-US" sz="1200" b="0" dirty="0"/>
          </a:p>
        </p:txBody>
      </p:sp>
      <p:pic>
        <p:nvPicPr>
          <p:cNvPr id="4" name="Picture 3">
            <a:extLst>
              <a:ext uri="{FF2B5EF4-FFF2-40B4-BE49-F238E27FC236}">
                <a16:creationId xmlns:a16="http://schemas.microsoft.com/office/drawing/2014/main" id="{1EBF3464-4FFE-90B4-FA3B-8E0F9DD80F0A}"/>
              </a:ext>
            </a:extLst>
          </p:cNvPr>
          <p:cNvPicPr>
            <a:picLocks noChangeAspect="1"/>
          </p:cNvPicPr>
          <p:nvPr/>
        </p:nvPicPr>
        <p:blipFill>
          <a:blip r:embed="rId3"/>
          <a:stretch>
            <a:fillRect/>
          </a:stretch>
        </p:blipFill>
        <p:spPr>
          <a:xfrm>
            <a:off x="4959958" y="1231900"/>
            <a:ext cx="3632200" cy="2679700"/>
          </a:xfrm>
          <a:prstGeom prst="rect">
            <a:avLst/>
          </a:prstGeom>
        </p:spPr>
      </p:pic>
      <p:sp>
        <p:nvSpPr>
          <p:cNvPr id="5" name="Content Placeholder 2">
            <a:extLst>
              <a:ext uri="{FF2B5EF4-FFF2-40B4-BE49-F238E27FC236}">
                <a16:creationId xmlns:a16="http://schemas.microsoft.com/office/drawing/2014/main" id="{04308CC2-4B80-7E91-D316-A7C2D1674213}"/>
              </a:ext>
            </a:extLst>
          </p:cNvPr>
          <p:cNvSpPr txBox="1">
            <a:spLocks/>
          </p:cNvSpPr>
          <p:nvPr/>
        </p:nvSpPr>
        <p:spPr bwMode="auto">
          <a:xfrm>
            <a:off x="368300" y="4542247"/>
            <a:ext cx="7594053" cy="4775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231775" algn="l" rtl="0" eaLnBrk="1" fontAlgn="base" hangingPunct="1">
              <a:spcBef>
                <a:spcPts val="600"/>
              </a:spcBef>
              <a:spcAft>
                <a:spcPct val="0"/>
              </a:spcAft>
              <a:buFont typeface="Arial" charset="0"/>
              <a:buChar char="•"/>
              <a:defRPr sz="1800" b="1" kern="1200">
                <a:solidFill>
                  <a:schemeClr val="tx1"/>
                </a:solidFill>
                <a:latin typeface="Lucida Grande"/>
                <a:ea typeface="+mn-ea"/>
                <a:cs typeface="Lucida Grande"/>
              </a:defRPr>
            </a:lvl1pPr>
            <a:lvl2pPr marL="742950" indent="-285750" algn="l" rtl="0" eaLnBrk="1" fontAlgn="base" hangingPunct="1">
              <a:spcBef>
                <a:spcPts val="600"/>
              </a:spcBef>
              <a:spcAft>
                <a:spcPct val="0"/>
              </a:spcAft>
              <a:buFontTx/>
              <a:buChar char="−"/>
              <a:defRPr sz="1800" b="1" kern="1200">
                <a:solidFill>
                  <a:srgbClr val="0070C0"/>
                </a:solidFill>
                <a:latin typeface="Lucida Grande"/>
                <a:ea typeface="+mn-ea"/>
                <a:cs typeface="Lucida Grande"/>
              </a:defRPr>
            </a:lvl2pPr>
            <a:lvl3pPr marL="1143000" indent="-228600" algn="l" rtl="0" eaLnBrk="1" fontAlgn="base" hangingPunct="1">
              <a:spcBef>
                <a:spcPts val="600"/>
              </a:spcBef>
              <a:spcAft>
                <a:spcPct val="0"/>
              </a:spcAft>
              <a:buFontTx/>
              <a:buChar char="»"/>
              <a:defRPr sz="1600" b="1" kern="1200">
                <a:solidFill>
                  <a:schemeClr val="tx1"/>
                </a:solidFill>
                <a:latin typeface="Lucida Grande"/>
                <a:ea typeface="+mn-ea"/>
                <a:cs typeface="Lucida Grande"/>
              </a:defRPr>
            </a:lvl3pPr>
            <a:lvl4pPr marL="1600200" indent="-228600" algn="l" rtl="0" eaLnBrk="1" fontAlgn="base" hangingPunct="1">
              <a:spcBef>
                <a:spcPts val="600"/>
              </a:spcBef>
              <a:spcAft>
                <a:spcPct val="0"/>
              </a:spcAft>
              <a:buFont typeface="Arial" charset="0"/>
              <a:buChar char="–"/>
              <a:defRPr sz="1400" b="1" kern="1200">
                <a:solidFill>
                  <a:schemeClr val="tx1"/>
                </a:solidFill>
                <a:latin typeface="Lucida Grande"/>
                <a:ea typeface="+mn-ea"/>
                <a:cs typeface="Lucida Grande"/>
              </a:defRPr>
            </a:lvl4pPr>
            <a:lvl5pPr marL="2057400" indent="-228600" algn="l" rtl="0" eaLnBrk="1" fontAlgn="base" hangingPunct="1">
              <a:spcBef>
                <a:spcPts val="600"/>
              </a:spcBef>
              <a:spcAft>
                <a:spcPct val="0"/>
              </a:spcAft>
              <a:buFont typeface="Arial" charset="0"/>
              <a:buChar char="»"/>
              <a:defRPr sz="1100" b="1" kern="1200">
                <a:solidFill>
                  <a:schemeClr val="tx1"/>
                </a:solidFill>
                <a:latin typeface="Lucida Grande"/>
                <a:ea typeface="+mn-ea"/>
                <a:cs typeface="Lucida Grand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5" indent="0">
              <a:buNone/>
            </a:pPr>
            <a:r>
              <a:rPr lang="en-US" sz="800" b="0" dirty="0"/>
              <a:t>[4] </a:t>
            </a:r>
            <a:r>
              <a:rPr lang="en-US" sz="800" b="0" dirty="0" err="1"/>
              <a:t>Maatouk</a:t>
            </a:r>
            <a:r>
              <a:rPr lang="en-US" sz="800" b="0" dirty="0"/>
              <a:t> et al., "Large Language Models for Telecom: Forthcoming Impact on the Industry," in IEEE Communications Magazine, 2024</a:t>
            </a:r>
          </a:p>
          <a:p>
            <a:pPr marL="111125" indent="0">
              <a:buFont typeface="Arial" charset="0"/>
              <a:buNone/>
            </a:pPr>
            <a:r>
              <a:rPr lang="en-US" sz="800" b="0" dirty="0"/>
              <a:t>[5] </a:t>
            </a:r>
            <a:r>
              <a:rPr lang="en-US" sz="800" b="0" dirty="0" err="1"/>
              <a:t>Briah</a:t>
            </a:r>
            <a:r>
              <a:rPr lang="en-US" sz="800" b="0" dirty="0"/>
              <a:t> et al., “Large Generative AI Models for Telecom: The Next Big Thing?”, </a:t>
            </a:r>
            <a:r>
              <a:rPr lang="en-US" sz="800" b="0" dirty="0" err="1"/>
              <a:t>arxiv</a:t>
            </a:r>
            <a:r>
              <a:rPr lang="en-US" sz="800" b="0" dirty="0"/>
              <a:t> pre-print 2306.10249, 2023</a:t>
            </a:r>
          </a:p>
        </p:txBody>
      </p:sp>
    </p:spTree>
    <p:extLst>
      <p:ext uri="{BB962C8B-B14F-4D97-AF65-F5344CB8AC3E}">
        <p14:creationId xmlns:p14="http://schemas.microsoft.com/office/powerpoint/2010/main" val="2194688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935A2-74B1-CEF8-12A4-4BA86ECA7A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55E077-C752-637C-E907-2B8D377516A7}"/>
              </a:ext>
            </a:extLst>
          </p:cNvPr>
          <p:cNvSpPr>
            <a:spLocks noGrp="1"/>
          </p:cNvSpPr>
          <p:nvPr>
            <p:ph type="title"/>
          </p:nvPr>
        </p:nvSpPr>
        <p:spPr/>
        <p:txBody>
          <a:bodyPr/>
          <a:lstStyle/>
          <a:p>
            <a:r>
              <a:rPr lang="en-US" dirty="0"/>
              <a:t>Domain Adaptation</a:t>
            </a:r>
          </a:p>
        </p:txBody>
      </p:sp>
      <p:sp>
        <p:nvSpPr>
          <p:cNvPr id="3" name="Content Placeholder 2">
            <a:extLst>
              <a:ext uri="{FF2B5EF4-FFF2-40B4-BE49-F238E27FC236}">
                <a16:creationId xmlns:a16="http://schemas.microsoft.com/office/drawing/2014/main" id="{AC9975B4-D96B-1F9D-2C15-32B003033A59}"/>
              </a:ext>
            </a:extLst>
          </p:cNvPr>
          <p:cNvSpPr>
            <a:spLocks noGrp="1"/>
          </p:cNvSpPr>
          <p:nvPr>
            <p:ph idx="1"/>
          </p:nvPr>
        </p:nvSpPr>
        <p:spPr>
          <a:xfrm>
            <a:off x="197685" y="891623"/>
            <a:ext cx="4287768" cy="4035585"/>
          </a:xfrm>
        </p:spPr>
        <p:txBody>
          <a:bodyPr/>
          <a:lstStyle/>
          <a:p>
            <a:pPr marL="111125" indent="0">
              <a:buNone/>
            </a:pPr>
            <a:endParaRPr lang="en-US" sz="1200" dirty="0"/>
          </a:p>
          <a:p>
            <a:r>
              <a:rPr lang="en-US" sz="1200" b="0" dirty="0"/>
              <a:t>Adapting LLMs to the telecom domain can be done in two ways</a:t>
            </a:r>
          </a:p>
          <a:p>
            <a:pPr lvl="1"/>
            <a:r>
              <a:rPr lang="en-US" sz="1200" b="0" dirty="0"/>
              <a:t>Training from scratch on telecommunications material</a:t>
            </a:r>
          </a:p>
          <a:p>
            <a:pPr lvl="2"/>
            <a:r>
              <a:rPr lang="en-US" sz="1000" dirty="0"/>
              <a:t>Drawback: </a:t>
            </a:r>
            <a:r>
              <a:rPr lang="en-US" sz="1000" b="0" dirty="0"/>
              <a:t>Miss out on the abilities that LLMs can learn and transfer from other sources</a:t>
            </a:r>
          </a:p>
          <a:p>
            <a:pPr lvl="1"/>
            <a:r>
              <a:rPr lang="en-US" sz="1200" b="0" dirty="0"/>
              <a:t>Calibrate an already pre-trained model through continual pre-training</a:t>
            </a:r>
          </a:p>
          <a:p>
            <a:r>
              <a:rPr lang="en-US" sz="1200" dirty="0"/>
              <a:t>Steps to be taken</a:t>
            </a:r>
          </a:p>
          <a:p>
            <a:pPr lvl="1">
              <a:buFont typeface="+mj-lt"/>
              <a:buAutoNum type="arabicPeriod"/>
            </a:pPr>
            <a:r>
              <a:rPr lang="en-US" sz="1200" b="0" dirty="0"/>
              <a:t>Gather telecom-related data</a:t>
            </a:r>
          </a:p>
          <a:p>
            <a:pPr lvl="1">
              <a:buFont typeface="+mj-lt"/>
              <a:buAutoNum type="arabicPeriod"/>
            </a:pPr>
            <a:r>
              <a:rPr lang="en-US" sz="1200" b="0" dirty="0"/>
              <a:t>Ensure their cleanliness</a:t>
            </a:r>
          </a:p>
          <a:p>
            <a:pPr lvl="1">
              <a:buFont typeface="+mj-lt"/>
              <a:buAutoNum type="arabicPeriod"/>
            </a:pPr>
            <a:r>
              <a:rPr lang="en-US" sz="1200" b="0" dirty="0"/>
              <a:t>Creating an evaluation framework</a:t>
            </a:r>
          </a:p>
          <a:p>
            <a:pPr lvl="1">
              <a:buFont typeface="+mj-lt"/>
              <a:buAutoNum type="arabicPeriod"/>
            </a:pPr>
            <a:r>
              <a:rPr lang="en-US" sz="1200" b="0" dirty="0"/>
              <a:t>Develop well-performing training settings</a:t>
            </a:r>
          </a:p>
        </p:txBody>
      </p:sp>
      <p:sp>
        <p:nvSpPr>
          <p:cNvPr id="12" name="TextBox 11">
            <a:extLst>
              <a:ext uri="{FF2B5EF4-FFF2-40B4-BE49-F238E27FC236}">
                <a16:creationId xmlns:a16="http://schemas.microsoft.com/office/drawing/2014/main" id="{BD372A6D-F658-3656-E784-3CF47E6FDC3E}"/>
              </a:ext>
            </a:extLst>
          </p:cNvPr>
          <p:cNvSpPr txBox="1"/>
          <p:nvPr/>
        </p:nvSpPr>
        <p:spPr>
          <a:xfrm>
            <a:off x="1402080" y="1788160"/>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5D3D3625-0B0E-EF1D-448C-2812EB280A6D}"/>
              </a:ext>
            </a:extLst>
          </p:cNvPr>
          <p:cNvPicPr>
            <a:picLocks noChangeAspect="1"/>
          </p:cNvPicPr>
          <p:nvPr/>
        </p:nvPicPr>
        <p:blipFill>
          <a:blip r:embed="rId3"/>
          <a:stretch>
            <a:fillRect/>
          </a:stretch>
        </p:blipFill>
        <p:spPr>
          <a:xfrm>
            <a:off x="4658547" y="1620836"/>
            <a:ext cx="4287768" cy="2417681"/>
          </a:xfrm>
          <a:prstGeom prst="rect">
            <a:avLst/>
          </a:prstGeom>
        </p:spPr>
      </p:pic>
      <p:pic>
        <p:nvPicPr>
          <p:cNvPr id="5122" name="Picture 2" descr="Telecommunications - Free technology icons">
            <a:extLst>
              <a:ext uri="{FF2B5EF4-FFF2-40B4-BE49-F238E27FC236}">
                <a16:creationId xmlns:a16="http://schemas.microsoft.com/office/drawing/2014/main" id="{04F6124E-DF2F-AFD2-B3AF-CE7BABFE7594}"/>
              </a:ext>
            </a:extLst>
          </p:cNvPr>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446914" y="3081591"/>
            <a:ext cx="608666" cy="608666"/>
          </a:xfrm>
          <a:prstGeom prst="rect">
            <a:avLst/>
          </a:prstGeom>
          <a:noFill/>
        </p:spPr>
      </p:pic>
    </p:spTree>
    <p:extLst>
      <p:ext uri="{BB962C8B-B14F-4D97-AF65-F5344CB8AC3E}">
        <p14:creationId xmlns:p14="http://schemas.microsoft.com/office/powerpoint/2010/main" val="3376930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20490"/>
            <a:ext cx="7772400" cy="1102519"/>
          </a:xfrm>
        </p:spPr>
        <p:txBody>
          <a:bodyPr/>
          <a:lstStyle/>
          <a:p>
            <a:r>
              <a:rPr lang="en-US" dirty="0"/>
              <a:t>Datasets</a:t>
            </a:r>
          </a:p>
        </p:txBody>
      </p:sp>
    </p:spTree>
    <p:extLst>
      <p:ext uri="{BB962C8B-B14F-4D97-AF65-F5344CB8AC3E}">
        <p14:creationId xmlns:p14="http://schemas.microsoft.com/office/powerpoint/2010/main" val="239485982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04419-1EAF-9434-0EC7-BFFB576D6D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527E17-3221-F260-3F15-7C331B21306B}"/>
              </a:ext>
            </a:extLst>
          </p:cNvPr>
          <p:cNvSpPr>
            <a:spLocks noGrp="1"/>
          </p:cNvSpPr>
          <p:nvPr>
            <p:ph type="title"/>
          </p:nvPr>
        </p:nvSpPr>
        <p:spPr/>
        <p:txBody>
          <a:bodyPr/>
          <a:lstStyle/>
          <a:p>
            <a:r>
              <a:rPr lang="en-US" dirty="0"/>
              <a:t>Telecommunications Data</a:t>
            </a:r>
          </a:p>
        </p:txBody>
      </p:sp>
      <p:sp>
        <p:nvSpPr>
          <p:cNvPr id="3" name="Content Placeholder 2">
            <a:extLst>
              <a:ext uri="{FF2B5EF4-FFF2-40B4-BE49-F238E27FC236}">
                <a16:creationId xmlns:a16="http://schemas.microsoft.com/office/drawing/2014/main" id="{9A8F0605-18F3-B555-B3B4-9DBC4D6F0F8D}"/>
              </a:ext>
            </a:extLst>
          </p:cNvPr>
          <p:cNvSpPr>
            <a:spLocks noGrp="1"/>
          </p:cNvSpPr>
          <p:nvPr>
            <p:ph idx="1"/>
          </p:nvPr>
        </p:nvSpPr>
        <p:spPr>
          <a:xfrm>
            <a:off x="197685" y="891623"/>
            <a:ext cx="5117919" cy="4035585"/>
          </a:xfrm>
        </p:spPr>
        <p:txBody>
          <a:bodyPr/>
          <a:lstStyle/>
          <a:p>
            <a:endParaRPr lang="en-US" sz="1200" dirty="0"/>
          </a:p>
          <a:p>
            <a:r>
              <a:rPr lang="en-US" sz="1200" b="0" dirty="0"/>
              <a:t>The main telecommunications data we consider are open-access material </a:t>
            </a:r>
          </a:p>
          <a:p>
            <a:r>
              <a:rPr lang="en-US" sz="1200" dirty="0"/>
              <a:t>Scholarly material</a:t>
            </a:r>
          </a:p>
          <a:p>
            <a:pPr lvl="1"/>
            <a:r>
              <a:rPr lang="en-US" sz="1200" b="0" dirty="0"/>
              <a:t>Open-source papers (e.g., </a:t>
            </a:r>
            <a:r>
              <a:rPr lang="en-US" sz="1200" b="0" dirty="0" err="1"/>
              <a:t>arXiv</a:t>
            </a:r>
            <a:r>
              <a:rPr lang="en-US" sz="1200" b="0" dirty="0"/>
              <a:t>)</a:t>
            </a:r>
          </a:p>
          <a:p>
            <a:r>
              <a:rPr lang="en-US" sz="1200" dirty="0"/>
              <a:t>Standards</a:t>
            </a:r>
          </a:p>
          <a:p>
            <a:pPr lvl="1"/>
            <a:r>
              <a:rPr lang="en-US" sz="1200" b="0" dirty="0"/>
              <a:t>3GPP documents (NR, LTE, etc.)</a:t>
            </a:r>
          </a:p>
          <a:p>
            <a:r>
              <a:rPr lang="en-US" sz="1200" dirty="0"/>
              <a:t>Websites</a:t>
            </a:r>
          </a:p>
          <a:p>
            <a:pPr lvl="1"/>
            <a:r>
              <a:rPr lang="en-US" sz="1200" b="0" dirty="0"/>
              <a:t>Wikipedia articles</a:t>
            </a:r>
          </a:p>
          <a:p>
            <a:pPr lvl="1"/>
            <a:r>
              <a:rPr lang="en-US" sz="1200" b="0" dirty="0"/>
              <a:t>Telecom-related forums</a:t>
            </a:r>
          </a:p>
          <a:p>
            <a:pPr lvl="1"/>
            <a:r>
              <a:rPr lang="en-US" sz="1200" b="0" dirty="0"/>
              <a:t>Google patents</a:t>
            </a:r>
          </a:p>
          <a:p>
            <a:pPr lvl="1"/>
            <a:r>
              <a:rPr lang="en-US" sz="1200" b="0" dirty="0"/>
              <a:t>Common crawl dumps for further filtering</a:t>
            </a:r>
          </a:p>
        </p:txBody>
      </p:sp>
      <p:sp>
        <p:nvSpPr>
          <p:cNvPr id="11" name="TextBox 10">
            <a:extLst>
              <a:ext uri="{FF2B5EF4-FFF2-40B4-BE49-F238E27FC236}">
                <a16:creationId xmlns:a16="http://schemas.microsoft.com/office/drawing/2014/main" id="{A1FE3AAC-656C-B69A-C5D8-292EDD678243}"/>
              </a:ext>
            </a:extLst>
          </p:cNvPr>
          <p:cNvSpPr txBox="1"/>
          <p:nvPr/>
        </p:nvSpPr>
        <p:spPr>
          <a:xfrm>
            <a:off x="1402080" y="1899920"/>
            <a:ext cx="184731" cy="369332"/>
          </a:xfrm>
          <a:prstGeom prst="rect">
            <a:avLst/>
          </a:prstGeom>
          <a:noFill/>
        </p:spPr>
        <p:txBody>
          <a:bodyPr wrap="none" rtlCol="0">
            <a:spAutoFit/>
          </a:bodyPr>
          <a:lstStyle/>
          <a:p>
            <a:endParaRPr lang="en-US" dirty="0"/>
          </a:p>
        </p:txBody>
      </p:sp>
      <p:pic>
        <p:nvPicPr>
          <p:cNvPr id="2052" name="Picture 4">
            <a:extLst>
              <a:ext uri="{FF2B5EF4-FFF2-40B4-BE49-F238E27FC236}">
                <a16:creationId xmlns:a16="http://schemas.microsoft.com/office/drawing/2014/main" id="{0C6CB917-A012-28FD-AF64-F78037BD3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0848" y="1310540"/>
            <a:ext cx="1574800" cy="7051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3GPP - Wikipedia">
            <a:extLst>
              <a:ext uri="{FF2B5EF4-FFF2-40B4-BE49-F238E27FC236}">
                <a16:creationId xmlns:a16="http://schemas.microsoft.com/office/drawing/2014/main" id="{6B74C33A-2501-F951-5E3D-6109B4450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9535" y="2015674"/>
            <a:ext cx="1897425" cy="130479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rocessing the Common Crawl (ikke tilgjengelig) - Institutt for informatikk">
            <a:extLst>
              <a:ext uri="{FF2B5EF4-FFF2-40B4-BE49-F238E27FC236}">
                <a16:creationId xmlns:a16="http://schemas.microsoft.com/office/drawing/2014/main" id="{0784AE8A-01F5-79F1-A22D-7FF9D68E6B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917" y="2909415"/>
            <a:ext cx="3502660" cy="1517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331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55405-9B68-CB11-691A-50A883D39F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A94B84-6408-68F3-ECD3-9EADC3434F94}"/>
              </a:ext>
            </a:extLst>
          </p:cNvPr>
          <p:cNvSpPr>
            <a:spLocks noGrp="1"/>
          </p:cNvSpPr>
          <p:nvPr>
            <p:ph type="title"/>
          </p:nvPr>
        </p:nvSpPr>
        <p:spPr/>
        <p:txBody>
          <a:bodyPr/>
          <a:lstStyle/>
          <a:p>
            <a:r>
              <a:rPr lang="en-US" dirty="0"/>
              <a:t>Academic Papers</a:t>
            </a:r>
          </a:p>
        </p:txBody>
      </p:sp>
      <p:sp>
        <p:nvSpPr>
          <p:cNvPr id="3" name="Content Placeholder 2">
            <a:extLst>
              <a:ext uri="{FF2B5EF4-FFF2-40B4-BE49-F238E27FC236}">
                <a16:creationId xmlns:a16="http://schemas.microsoft.com/office/drawing/2014/main" id="{4DB76658-4E1F-8A1A-3858-32467A1F3380}"/>
              </a:ext>
            </a:extLst>
          </p:cNvPr>
          <p:cNvSpPr>
            <a:spLocks noGrp="1"/>
          </p:cNvSpPr>
          <p:nvPr>
            <p:ph idx="1"/>
          </p:nvPr>
        </p:nvSpPr>
        <p:spPr>
          <a:xfrm>
            <a:off x="197686" y="891623"/>
            <a:ext cx="5941858" cy="4035585"/>
          </a:xfrm>
        </p:spPr>
        <p:txBody>
          <a:bodyPr/>
          <a:lstStyle/>
          <a:p>
            <a:pPr marL="111125" indent="0">
              <a:buNone/>
            </a:pPr>
            <a:endParaRPr lang="en-US" sz="1200" b="0" dirty="0"/>
          </a:p>
          <a:p>
            <a:r>
              <a:rPr lang="en-US" sz="1200" b="0" dirty="0"/>
              <a:t>Extensive cleaning &amp; structuring of </a:t>
            </a:r>
            <a:r>
              <a:rPr lang="en-US" sz="1200" b="0" dirty="0" err="1"/>
              <a:t>arXiv</a:t>
            </a:r>
            <a:r>
              <a:rPr lang="en-US" sz="1200" b="0" dirty="0"/>
              <a:t> papers is carried out</a:t>
            </a:r>
          </a:p>
          <a:p>
            <a:pPr lvl="1">
              <a:buFont typeface="+mj-lt"/>
              <a:buAutoNum type="arabicPeriod"/>
            </a:pPr>
            <a:r>
              <a:rPr lang="en-US" sz="1200" b="0" dirty="0"/>
              <a:t>Find papers related telecom through LLM-based classification  </a:t>
            </a:r>
          </a:p>
          <a:p>
            <a:pPr lvl="1">
              <a:buFont typeface="+mj-lt"/>
              <a:buAutoNum type="arabicPeriod"/>
            </a:pPr>
            <a:r>
              <a:rPr lang="en-US" sz="1200" b="0" dirty="0"/>
              <a:t>LaTeX projects flattening, removal of comments, replacing user-defined macros, deleting commonly used latex commands, etc.</a:t>
            </a:r>
          </a:p>
          <a:p>
            <a:r>
              <a:rPr lang="en-US" sz="1200" b="0" dirty="0"/>
              <a:t>Evaluate how clean the resulting dataset is through cross-entropy loss</a:t>
            </a:r>
          </a:p>
          <a:p>
            <a:pPr lvl="1"/>
            <a:r>
              <a:rPr lang="en-US" sz="1200" b="0" dirty="0"/>
              <a:t>We compare the 10% of hardest tokens of clean and raw papers</a:t>
            </a:r>
          </a:p>
          <a:p>
            <a:pPr lvl="1"/>
            <a:r>
              <a:rPr lang="en-US" sz="1200" b="0" dirty="0"/>
              <a:t>We leverage a language model not trained on </a:t>
            </a:r>
            <a:r>
              <a:rPr lang="en-US" sz="1200" b="0" dirty="0" err="1"/>
              <a:t>arXiv</a:t>
            </a:r>
            <a:endParaRPr lang="en-US" sz="1200" b="0" dirty="0"/>
          </a:p>
          <a:p>
            <a:pPr lvl="1"/>
            <a:r>
              <a:rPr lang="en-US" sz="1200" dirty="0"/>
              <a:t>Example: </a:t>
            </a:r>
            <a:r>
              <a:rPr lang="en-US" sz="1200" b="0" dirty="0"/>
              <a:t>GPT-2 Large</a:t>
            </a:r>
          </a:p>
        </p:txBody>
      </p:sp>
      <p:sp>
        <p:nvSpPr>
          <p:cNvPr id="11" name="TextBox 10">
            <a:extLst>
              <a:ext uri="{FF2B5EF4-FFF2-40B4-BE49-F238E27FC236}">
                <a16:creationId xmlns:a16="http://schemas.microsoft.com/office/drawing/2014/main" id="{61F1AFAB-2465-17C5-C517-E292222146C1}"/>
              </a:ext>
            </a:extLst>
          </p:cNvPr>
          <p:cNvSpPr txBox="1"/>
          <p:nvPr/>
        </p:nvSpPr>
        <p:spPr>
          <a:xfrm>
            <a:off x="1402080" y="1899920"/>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4EB26C94-0531-6492-7637-C8F3FB65F3B5}"/>
              </a:ext>
            </a:extLst>
          </p:cNvPr>
          <p:cNvPicPr>
            <a:picLocks noChangeAspect="1"/>
          </p:cNvPicPr>
          <p:nvPr/>
        </p:nvPicPr>
        <p:blipFill>
          <a:blip r:embed="rId3"/>
          <a:stretch>
            <a:fillRect/>
          </a:stretch>
        </p:blipFill>
        <p:spPr>
          <a:xfrm>
            <a:off x="6185585" y="1342639"/>
            <a:ext cx="2806771" cy="2985927"/>
          </a:xfrm>
          <a:prstGeom prst="rect">
            <a:avLst/>
          </a:prstGeom>
        </p:spPr>
      </p:pic>
    </p:spTree>
    <p:extLst>
      <p:ext uri="{BB962C8B-B14F-4D97-AF65-F5344CB8AC3E}">
        <p14:creationId xmlns:p14="http://schemas.microsoft.com/office/powerpoint/2010/main" val="1464906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55405-9B68-CB11-691A-50A883D39F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A94B84-6408-68F3-ECD3-9EADC3434F94}"/>
              </a:ext>
            </a:extLst>
          </p:cNvPr>
          <p:cNvSpPr>
            <a:spLocks noGrp="1"/>
          </p:cNvSpPr>
          <p:nvPr>
            <p:ph type="title"/>
          </p:nvPr>
        </p:nvSpPr>
        <p:spPr/>
        <p:txBody>
          <a:bodyPr/>
          <a:lstStyle/>
          <a:p>
            <a:r>
              <a:rPr lang="en-US" dirty="0"/>
              <a:t>Cleanliness Comparison</a:t>
            </a:r>
          </a:p>
        </p:txBody>
      </p:sp>
      <p:sp>
        <p:nvSpPr>
          <p:cNvPr id="11" name="TextBox 10">
            <a:extLst>
              <a:ext uri="{FF2B5EF4-FFF2-40B4-BE49-F238E27FC236}">
                <a16:creationId xmlns:a16="http://schemas.microsoft.com/office/drawing/2014/main" id="{61F1AFAB-2465-17C5-C517-E292222146C1}"/>
              </a:ext>
            </a:extLst>
          </p:cNvPr>
          <p:cNvSpPr txBox="1"/>
          <p:nvPr/>
        </p:nvSpPr>
        <p:spPr>
          <a:xfrm>
            <a:off x="1402080" y="1899920"/>
            <a:ext cx="184731" cy="369332"/>
          </a:xfrm>
          <a:prstGeom prst="rect">
            <a:avLst/>
          </a:prstGeom>
          <a:noFill/>
        </p:spPr>
        <p:txBody>
          <a:bodyPr wrap="none" rtlCol="0">
            <a:spAutoFit/>
          </a:bodyPr>
          <a:lstStyle/>
          <a:p>
            <a:endParaRPr lang="en-US" dirty="0"/>
          </a:p>
        </p:txBody>
      </p:sp>
      <p:pic>
        <p:nvPicPr>
          <p:cNvPr id="8" name="Picture 7" descr="A graph of a number of people&#10;&#10;Description automatically generated">
            <a:extLst>
              <a:ext uri="{FF2B5EF4-FFF2-40B4-BE49-F238E27FC236}">
                <a16:creationId xmlns:a16="http://schemas.microsoft.com/office/drawing/2014/main" id="{D7443E11-DA63-5573-1F76-12CE3D1BD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200" y="1842588"/>
            <a:ext cx="4017030" cy="2844204"/>
          </a:xfrm>
          <a:prstGeom prst="rect">
            <a:avLst/>
          </a:prstGeom>
        </p:spPr>
      </p:pic>
      <p:pic>
        <p:nvPicPr>
          <p:cNvPr id="10" name="Picture 9" descr="A graph with a number of blue and red lines&#10;&#10;Description automatically generated">
            <a:extLst>
              <a:ext uri="{FF2B5EF4-FFF2-40B4-BE49-F238E27FC236}">
                <a16:creationId xmlns:a16="http://schemas.microsoft.com/office/drawing/2014/main" id="{D3530B54-01D1-F5E7-88A8-6983D7FE8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13" y="1842589"/>
            <a:ext cx="4017028" cy="2844203"/>
          </a:xfrm>
          <a:prstGeom prst="rect">
            <a:avLst/>
          </a:prstGeom>
        </p:spPr>
      </p:pic>
      <p:sp>
        <p:nvSpPr>
          <p:cNvPr id="13" name="TextBox 12">
            <a:extLst>
              <a:ext uri="{FF2B5EF4-FFF2-40B4-BE49-F238E27FC236}">
                <a16:creationId xmlns:a16="http://schemas.microsoft.com/office/drawing/2014/main" id="{87825985-6703-DD65-7410-ACDB620F6FC7}"/>
              </a:ext>
            </a:extLst>
          </p:cNvPr>
          <p:cNvSpPr txBox="1"/>
          <p:nvPr/>
        </p:nvSpPr>
        <p:spPr>
          <a:xfrm>
            <a:off x="732063" y="934350"/>
            <a:ext cx="7284720" cy="538609"/>
          </a:xfrm>
          <a:prstGeom prst="rect">
            <a:avLst/>
          </a:prstGeom>
          <a:noFill/>
        </p:spPr>
        <p:txBody>
          <a:bodyPr wrap="square">
            <a:spAutoFit/>
          </a:bodyPr>
          <a:lstStyle/>
          <a:p>
            <a:pPr marL="342900" marR="0" lvl="0" indent="-231775" algn="l" defTabSz="914400" rtl="0" eaLnBrk="1" fontAlgn="base" latinLnBrk="0" hangingPunct="1">
              <a:lnSpc>
                <a:spcPct val="100000"/>
              </a:lnSpc>
              <a:spcBef>
                <a:spcPts val="600"/>
              </a:spcBef>
              <a:spcAft>
                <a:spcPct val="0"/>
              </a:spcAft>
              <a:buClrTx/>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Lucida Grande"/>
                <a:ea typeface="+mn-ea"/>
                <a:cs typeface="Lucida Grande"/>
              </a:rPr>
              <a:t>Raw (left) versus clean (right) papers</a:t>
            </a:r>
          </a:p>
          <a:p>
            <a:pPr marL="342900" marR="0" lvl="0" indent="-231775" algn="l" defTabSz="914400" rtl="0" eaLnBrk="1" fontAlgn="base" latinLnBrk="0" hangingPunct="1">
              <a:lnSpc>
                <a:spcPct val="100000"/>
              </a:lnSpc>
              <a:spcBef>
                <a:spcPts val="600"/>
              </a:spcBef>
              <a:spcAft>
                <a:spcPct val="0"/>
              </a:spcAft>
              <a:buClrTx/>
              <a:buSzTx/>
              <a:buFont typeface="Arial" charset="0"/>
              <a:buChar char="•"/>
              <a:tabLst/>
              <a:defRPr/>
            </a:pPr>
            <a:r>
              <a:rPr lang="en-US" sz="1200" b="1" dirty="0">
                <a:solidFill>
                  <a:prstClr val="black"/>
                </a:solidFill>
                <a:latin typeface="Lucida Grande"/>
                <a:cs typeface="Lucida Grande"/>
              </a:rPr>
              <a:t>Results: </a:t>
            </a:r>
            <a:r>
              <a:rPr lang="en-US" sz="1200" dirty="0">
                <a:solidFill>
                  <a:prstClr val="black"/>
                </a:solidFill>
                <a:latin typeface="Lucida Grande"/>
                <a:cs typeface="Lucida Grande"/>
              </a:rPr>
              <a:t>l</a:t>
            </a:r>
            <a:r>
              <a:rPr kumimoji="0" lang="en-US" sz="1200" b="0" i="0" u="none" strike="noStrike" kern="1200" cap="none" spc="0" normalizeH="0" baseline="0" noProof="0" dirty="0" err="1">
                <a:ln>
                  <a:noFill/>
                </a:ln>
                <a:solidFill>
                  <a:prstClr val="black"/>
                </a:solidFill>
                <a:effectLst/>
                <a:uLnTx/>
                <a:uFillTx/>
                <a:latin typeface="Lucida Grande"/>
                <a:ea typeface="+mn-ea"/>
                <a:cs typeface="Lucida Grande"/>
              </a:rPr>
              <a:t>ower</a:t>
            </a:r>
            <a:r>
              <a:rPr kumimoji="0" lang="en-US" sz="1200" b="0" i="0" u="none" strike="noStrike" kern="1200" cap="none" spc="0" normalizeH="0" baseline="0" noProof="0" dirty="0">
                <a:ln>
                  <a:noFill/>
                </a:ln>
                <a:solidFill>
                  <a:prstClr val="black"/>
                </a:solidFill>
                <a:effectLst/>
                <a:uLnTx/>
                <a:uFillTx/>
                <a:latin typeface="Lucida Grande"/>
                <a:ea typeface="+mn-ea"/>
                <a:cs typeface="Lucida Grande"/>
              </a:rPr>
              <a:t> mean and smaller standard deviation for the 90</a:t>
            </a:r>
            <a:r>
              <a:rPr kumimoji="0" lang="en-US" sz="1200" b="0" i="0" u="none" strike="noStrike" kern="1200" cap="none" spc="0" normalizeH="0" baseline="30000" noProof="0" dirty="0">
                <a:ln>
                  <a:noFill/>
                </a:ln>
                <a:solidFill>
                  <a:prstClr val="black"/>
                </a:solidFill>
                <a:effectLst/>
                <a:uLnTx/>
                <a:uFillTx/>
                <a:latin typeface="Lucida Grande"/>
                <a:ea typeface="+mn-ea"/>
                <a:cs typeface="Lucida Grande"/>
              </a:rPr>
              <a:t>th</a:t>
            </a:r>
            <a:r>
              <a:rPr kumimoji="0" lang="en-US" sz="1200" b="0" i="0" u="none" strike="noStrike" kern="1200" cap="none" spc="0" normalizeH="0" baseline="0" noProof="0" dirty="0">
                <a:ln>
                  <a:noFill/>
                </a:ln>
                <a:solidFill>
                  <a:prstClr val="black"/>
                </a:solidFill>
                <a:effectLst/>
                <a:uLnTx/>
                <a:uFillTx/>
                <a:latin typeface="Lucida Grande"/>
                <a:ea typeface="+mn-ea"/>
                <a:cs typeface="Lucida Grande"/>
              </a:rPr>
              <a:t> percentile cross entropy</a:t>
            </a:r>
          </a:p>
        </p:txBody>
      </p:sp>
    </p:spTree>
    <p:extLst>
      <p:ext uri="{BB962C8B-B14F-4D97-AF65-F5344CB8AC3E}">
        <p14:creationId xmlns:p14="http://schemas.microsoft.com/office/powerpoint/2010/main" val="3721779572"/>
      </p:ext>
    </p:extLst>
  </p:cSld>
  <p:clrMapOvr>
    <a:masterClrMapping/>
  </p:clrMapOvr>
</p:sld>
</file>

<file path=ppt/theme/theme1.xml><?xml version="1.0" encoding="utf-8"?>
<a:theme xmlns:a="http://schemas.openxmlformats.org/drawingml/2006/main" name="ARRC2014W">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cmpd="sng">
          <a:solidFill>
            <a:schemeClr val="accent1">
              <a:lumMod val="50000"/>
            </a:schemeClr>
          </a:solidFill>
        </a:ln>
      </a:spPr>
      <a:bodyPr rtlCol="0" anchor="ctr"/>
      <a:lstStyle>
        <a:defPPr algn="ctr">
          <a:defRPr sz="100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12692</TotalTime>
  <Words>1875</Words>
  <Application>Microsoft Macintosh PowerPoint</Application>
  <PresentationFormat>On-screen Show (16:9)</PresentationFormat>
  <Paragraphs>216</Paragraphs>
  <Slides>24</Slides>
  <Notes>17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vt:i4>
      </vt:variant>
    </vt:vector>
  </HeadingPairs>
  <TitlesOfParts>
    <vt:vector size="34" baseType="lpstr">
      <vt:lpstr>Aptos</vt:lpstr>
      <vt:lpstr>Aptos Display</vt:lpstr>
      <vt:lpstr>Arial</vt:lpstr>
      <vt:lpstr>Calibri</vt:lpstr>
      <vt:lpstr>Iowan Old Style Roman</vt:lpstr>
      <vt:lpstr>Lucida Grande</vt:lpstr>
      <vt:lpstr>News Gothic MT</vt:lpstr>
      <vt:lpstr>YaleNew</vt:lpstr>
      <vt:lpstr>ARRC2014W</vt:lpstr>
      <vt:lpstr>Office Theme</vt:lpstr>
      <vt:lpstr>PowerPoint Presentation</vt:lpstr>
      <vt:lpstr>Introduction</vt:lpstr>
      <vt:lpstr>Large Language Models</vt:lpstr>
      <vt:lpstr>Applications for Telecom</vt:lpstr>
      <vt:lpstr>Domain Adaptation</vt:lpstr>
      <vt:lpstr>Datasets</vt:lpstr>
      <vt:lpstr>Telecommunications Data</vt:lpstr>
      <vt:lpstr>Academic Papers</vt:lpstr>
      <vt:lpstr>Cleanliness Comparison</vt:lpstr>
      <vt:lpstr>Remaining Material</vt:lpstr>
      <vt:lpstr>Final Dataset</vt:lpstr>
      <vt:lpstr>Evaluation Dataset</vt:lpstr>
      <vt:lpstr>Initial Exploration</vt:lpstr>
      <vt:lpstr>Evaluation Metrics</vt:lpstr>
      <vt:lpstr>FFT vs PEFT</vt:lpstr>
      <vt:lpstr>LoRa to the Rescue?</vt:lpstr>
      <vt:lpstr>Number of Epochs</vt:lpstr>
      <vt:lpstr>Tele-LLMs</vt:lpstr>
      <vt:lpstr>Open-Source Models</vt:lpstr>
      <vt:lpstr>Qualitative Examples – Part 1 </vt:lpstr>
      <vt:lpstr>Qualitative Examples – Part 2 </vt:lpstr>
      <vt:lpstr>Division of Expertise</vt:lpstr>
      <vt:lpstr>Instruct Models</vt:lpstr>
      <vt:lpstr>PowerPoint Presentation</vt:lpstr>
    </vt:vector>
  </TitlesOfParts>
  <Manager/>
  <Company>University of Oklahoma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ERG #1</dc:title>
  <dc:subject/>
  <dc:creator>Boon Leng Cheong</dc:creator>
  <cp:keywords/>
  <dc:description/>
  <cp:lastModifiedBy>Ana Carolina Vasconcelos</cp:lastModifiedBy>
  <cp:revision>539</cp:revision>
  <dcterms:created xsi:type="dcterms:W3CDTF">2014-07-20T15:31:44Z</dcterms:created>
  <dcterms:modified xsi:type="dcterms:W3CDTF">2024-10-19T20:49:20Z</dcterms:modified>
  <cp:category/>
</cp:coreProperties>
</file>